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6.xml" ContentType="application/vnd.openxmlformats-officedocument.presentationml.slide+xml"/>
  <Override PartName="/ppt/slides/slide14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notesSlides/notesSlide17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slideMasters/slideMaster1.xml" ContentType="application/vnd.openxmlformats-officedocument.presentationml.slideMaster+xml"/>
  <Override PartName="/ppt/notesSlides/notesSlide2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7" r:id="rId2"/>
    <p:sldId id="288" r:id="rId3"/>
    <p:sldId id="258" r:id="rId4"/>
    <p:sldId id="259" r:id="rId5"/>
    <p:sldId id="260" r:id="rId6"/>
    <p:sldId id="261" r:id="rId7"/>
    <p:sldId id="262" r:id="rId8"/>
    <p:sldId id="264" r:id="rId9"/>
    <p:sldId id="269" r:id="rId10"/>
    <p:sldId id="265" r:id="rId11"/>
    <p:sldId id="268" r:id="rId12"/>
    <p:sldId id="267" r:id="rId13"/>
    <p:sldId id="285" r:id="rId14"/>
    <p:sldId id="271" r:id="rId15"/>
    <p:sldId id="272" r:id="rId16"/>
    <p:sldId id="273" r:id="rId17"/>
    <p:sldId id="274" r:id="rId18"/>
    <p:sldId id="275" r:id="rId19"/>
    <p:sldId id="286" r:id="rId20"/>
    <p:sldId id="276" r:id="rId21"/>
    <p:sldId id="277" r:id="rId22"/>
    <p:sldId id="278" r:id="rId23"/>
    <p:sldId id="279" r:id="rId24"/>
    <p:sldId id="281" r:id="rId25"/>
    <p:sldId id="289" r:id="rId26"/>
    <p:sldId id="290" r:id="rId27"/>
    <p:sldId id="287" r:id="rId28"/>
    <p:sldId id="284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3C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3659" autoAdjust="0"/>
  </p:normalViewPr>
  <p:slideViewPr>
    <p:cSldViewPr>
      <p:cViewPr varScale="1">
        <p:scale>
          <a:sx n="77" d="100"/>
          <a:sy n="77" d="100"/>
        </p:scale>
        <p:origin x="179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37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EA75E4-88D3-49FF-9247-259D6008557A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A568E7-DEBD-47C9-B768-BFD7A53E31AB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86906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Welcome to the Parent</a:t>
            </a:r>
            <a:r>
              <a:rPr lang="en-AU" baseline="0" dirty="0" smtClean="0"/>
              <a:t> Teacher Online slideshow on</a:t>
            </a:r>
          </a:p>
          <a:p>
            <a:r>
              <a:rPr lang="en-AU" baseline="0" dirty="0" smtClean="0"/>
              <a:t>How to make Parent Bookings in Manual Mode.</a:t>
            </a:r>
          </a:p>
          <a:p>
            <a:endParaRPr lang="en-AU" baseline="0" dirty="0" smtClean="0"/>
          </a:p>
          <a:p>
            <a:r>
              <a:rPr lang="en-AU" baseline="0" dirty="0" smtClean="0"/>
              <a:t>This method of booking parent teacher interviews provides greater choice, and will therefore require more decisions to be made by you.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05271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This mark shows that a teacher would like to see you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11523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The ‘Select Time’ buttons allow you to see when each teacher is available for interviews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754583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These are the ‘Make Booking’ buttons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07865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AU" dirty="0" smtClean="0"/>
              <a:t>Now let’s make some appointments.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>
                <a:solidFill>
                  <a:prstClr val="black"/>
                </a:solidFill>
              </a:rPr>
              <a:pPr/>
              <a:t>13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Decide which teacher you would like to book in first,</a:t>
            </a:r>
          </a:p>
          <a:p>
            <a:r>
              <a:rPr lang="en-AU" dirty="0" smtClean="0"/>
              <a:t>then click on the down arrow to see when they are available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342858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Scroll through your choices, and click on your chosen time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340237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This time will now be displayed in the box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0471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Click on the ‘Make Booking’ button next to this time to book</a:t>
            </a:r>
            <a:r>
              <a:rPr lang="en-AU" baseline="0" dirty="0" smtClean="0"/>
              <a:t> in your interview</a:t>
            </a:r>
            <a:r>
              <a:rPr lang="en-AU" dirty="0" smtClean="0"/>
              <a:t>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351305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Your booked appointment will appear </a:t>
            </a:r>
          </a:p>
          <a:p>
            <a:r>
              <a:rPr lang="en-AU" dirty="0" smtClean="0"/>
              <a:t>at the top of the screen in green.</a:t>
            </a:r>
          </a:p>
          <a:p>
            <a:r>
              <a:rPr lang="en-AU" dirty="0" smtClean="0"/>
              <a:t>Any teachers you haven’t booked </a:t>
            </a:r>
          </a:p>
          <a:p>
            <a:r>
              <a:rPr lang="en-AU" dirty="0" smtClean="0"/>
              <a:t>remain at the bottom of the screen in grey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38844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Now you can book</a:t>
            </a:r>
            <a:r>
              <a:rPr lang="en-AU" baseline="0" dirty="0" smtClean="0"/>
              <a:t> another appointment.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38844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AU" baseline="0" dirty="0" smtClean="0"/>
              <a:t>Go to your school’s website </a:t>
            </a:r>
          </a:p>
          <a:p>
            <a:pPr marL="0" indent="0">
              <a:buFont typeface="Arial" charset="0"/>
              <a:buNone/>
            </a:pPr>
            <a:r>
              <a:rPr lang="en-AU" baseline="0" dirty="0" smtClean="0"/>
              <a:t>and click on the PTO link there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/>
              <a:pPr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Now you can book another appointment - </a:t>
            </a:r>
          </a:p>
          <a:p>
            <a:r>
              <a:rPr lang="en-AU" dirty="0" smtClean="0"/>
              <a:t>As you book more interviews they will be added</a:t>
            </a:r>
          </a:p>
          <a:p>
            <a:r>
              <a:rPr lang="en-AU" dirty="0" smtClean="0"/>
              <a:t> in time order to the list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06092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You may wish to change appointments </a:t>
            </a:r>
          </a:p>
          <a:p>
            <a:r>
              <a:rPr lang="en-AU" dirty="0" smtClean="0"/>
              <a:t>or cancel them as you continue.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431927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Some schools provide an option for a teacher to contact you if they have been booked out.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8021423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You will see this option (if it is available) </a:t>
            </a:r>
          </a:p>
          <a:p>
            <a:r>
              <a:rPr lang="en-AU" dirty="0" smtClean="0"/>
              <a:t>when you click ‘Select time’ for that teacher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45065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After you have finished making appointments, </a:t>
            </a:r>
          </a:p>
          <a:p>
            <a:r>
              <a:rPr lang="en-AU" dirty="0" smtClean="0"/>
              <a:t>click on the print button.</a:t>
            </a:r>
          </a:p>
          <a:p>
            <a:r>
              <a:rPr lang="en-AU" dirty="0" smtClean="0"/>
              <a:t>A small box will appear asking how you will keep a record of the interviews you booked.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>
                <a:solidFill>
                  <a:prstClr val="black"/>
                </a:solidFill>
              </a:rPr>
              <a:pPr/>
              <a:t>24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To print your interviews, click on </a:t>
            </a:r>
          </a:p>
          <a:p>
            <a:r>
              <a:rPr lang="en-AU" dirty="0" smtClean="0"/>
              <a:t>PDF report and</a:t>
            </a:r>
          </a:p>
          <a:p>
            <a:r>
              <a:rPr lang="en-AU" dirty="0" smtClean="0"/>
              <a:t>Download</a:t>
            </a:r>
          </a:p>
          <a:p>
            <a:r>
              <a:rPr lang="en-AU" dirty="0" smtClean="0"/>
              <a:t>Then click the download button.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/>
              <a:pPr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To send a copy of your interviews to you by email, click on</a:t>
            </a:r>
          </a:p>
          <a:p>
            <a:r>
              <a:rPr lang="en-AU" dirty="0" smtClean="0"/>
              <a:t>PDF report and</a:t>
            </a:r>
          </a:p>
          <a:p>
            <a:r>
              <a:rPr lang="en-AU" dirty="0" smtClean="0"/>
              <a:t>Email</a:t>
            </a:r>
          </a:p>
          <a:p>
            <a:endParaRPr lang="en-AU" dirty="0" smtClean="0"/>
          </a:p>
          <a:p>
            <a:r>
              <a:rPr lang="en-AU" dirty="0" smtClean="0"/>
              <a:t>then confirm which email address you would like it sent to.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/>
              <a:pPr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To insert your interviews into your electronic calendar, click on calendar</a:t>
            </a:r>
            <a:r>
              <a:rPr lang="en-AU" baseline="0" dirty="0" smtClean="0"/>
              <a:t> appointments and download</a:t>
            </a:r>
          </a:p>
          <a:p>
            <a:r>
              <a:rPr lang="en-AU" baseline="0" dirty="0" smtClean="0"/>
              <a:t>Then click on the download button and follow the prompts.</a:t>
            </a:r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>
                <a:solidFill>
                  <a:prstClr val="black"/>
                </a:solidFill>
              </a:rPr>
              <a:pPr/>
              <a:t>27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AU" dirty="0" smtClean="0"/>
              <a:t>How</a:t>
            </a:r>
            <a:r>
              <a:rPr lang="en-AU" baseline="0" dirty="0" smtClean="0"/>
              <a:t> easy is that?</a:t>
            </a:r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>
                <a:solidFill>
                  <a:prstClr val="black"/>
                </a:solidFill>
              </a:rPr>
              <a:pPr/>
              <a:t>28</a:t>
            </a:fld>
            <a:endParaRPr lang="en-A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AU" baseline="0" dirty="0" smtClean="0"/>
              <a:t>Here is the login screen that you will see on your computer.</a:t>
            </a:r>
          </a:p>
          <a:p>
            <a:r>
              <a:rPr lang="en-AU" dirty="0" smtClean="0"/>
              <a:t>Enter your login and PIN given to you by your school or retrieved by email.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/>
              <a:pPr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Next press the ‘Enter’ key or click ‘Log In’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/>
              <a:pPr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A welcome screen will appear with some instructions. Please read these and then click ‘OK’.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/>
              <a:pPr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AU" dirty="0" smtClean="0"/>
              <a:t>The booking page will now appear.</a:t>
            </a:r>
          </a:p>
          <a:p>
            <a:pPr marL="0" indent="0">
              <a:buFont typeface="Arial" pitchFamily="34" charset="0"/>
              <a:buNone/>
            </a:pPr>
            <a:r>
              <a:rPr lang="en-AU" dirty="0" smtClean="0"/>
              <a:t>Let’s take a closer look at this page.</a:t>
            </a:r>
          </a:p>
          <a:p>
            <a:pPr marL="0" indent="0">
              <a:buFont typeface="Arial" pitchFamily="34" charset="0"/>
              <a:buNone/>
            </a:pPr>
            <a:r>
              <a:rPr lang="en-AU" dirty="0" smtClean="0"/>
              <a:t>Here you can find: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AU" dirty="0" smtClean="0"/>
              <a:t>a help button – this</a:t>
            </a:r>
            <a:r>
              <a:rPr lang="en-AU" baseline="0" dirty="0" smtClean="0"/>
              <a:t> will give detailed instructions on how to fill in each page</a:t>
            </a:r>
            <a:endParaRPr lang="en-AU" dirty="0" smtClean="0"/>
          </a:p>
          <a:p>
            <a:pPr marL="171450" indent="-171450">
              <a:buFont typeface="Arial" pitchFamily="34" charset="0"/>
              <a:buChar char="•"/>
            </a:pPr>
            <a:r>
              <a:rPr lang="en-AU" dirty="0" smtClean="0"/>
              <a:t>a school map button</a:t>
            </a:r>
          </a:p>
          <a:p>
            <a:pPr marL="171450" indent="-171450">
              <a:buFont typeface="Arial" pitchFamily="34" charset="0"/>
              <a:buChar char="•"/>
            </a:pPr>
            <a:r>
              <a:rPr lang="en-AU" dirty="0" smtClean="0"/>
              <a:t>and a print button</a:t>
            </a:r>
          </a:p>
          <a:p>
            <a:pPr marL="171450" indent="-171450">
              <a:buFont typeface="Arial" pitchFamily="34" charset="0"/>
              <a:buChar char="•"/>
            </a:pPr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/>
              <a:pPr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AU" dirty="0" smtClean="0"/>
              <a:t>All</a:t>
            </a:r>
            <a:r>
              <a:rPr lang="en-AU" baseline="0" dirty="0" smtClean="0"/>
              <a:t> your instructions are written here.</a:t>
            </a:r>
          </a:p>
          <a:p>
            <a:pPr marL="0" indent="0">
              <a:buFont typeface="Arial" pitchFamily="34" charset="0"/>
              <a:buNone/>
            </a:pPr>
            <a:r>
              <a:rPr lang="en-AU" baseline="0" dirty="0" smtClean="0"/>
              <a:t>The ‘Next’ button will move you on to the next step of booking your interviews.</a:t>
            </a:r>
            <a:endParaRPr lang="en-A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/>
              <a:pPr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en-AU" dirty="0" smtClean="0"/>
              <a:t>At the top of the screen you are told whether you are in automatic mode or manual mode.</a:t>
            </a:r>
          </a:p>
          <a:p>
            <a:pPr marL="0" indent="0">
              <a:buFont typeface="Arial" pitchFamily="34" charset="0"/>
              <a:buNone/>
            </a:pPr>
            <a:r>
              <a:rPr lang="en-AU" dirty="0" smtClean="0"/>
              <a:t>Click on the ‘Change’ button to switch between the two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985FA3-0BFE-4B9F-8B36-358B1C841145}" type="slidenum">
              <a:rPr lang="en-AU" smtClean="0"/>
              <a:pPr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20162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When you are in Manual Mode</a:t>
            </a:r>
            <a:r>
              <a:rPr lang="en-AU" baseline="0" dirty="0" smtClean="0"/>
              <a:t> a screen like this will appear.</a:t>
            </a:r>
            <a:endParaRPr lang="en-AU" dirty="0" smtClean="0"/>
          </a:p>
          <a:p>
            <a:r>
              <a:rPr lang="en-AU" dirty="0" smtClean="0"/>
              <a:t>Here you will see your children listed,</a:t>
            </a:r>
          </a:p>
          <a:p>
            <a:r>
              <a:rPr lang="en-AU" dirty="0" smtClean="0"/>
              <a:t>their classes and teachers.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A568E7-DEBD-47C9-B768-BFD7A53E31AB}" type="slidenum">
              <a:rPr lang="en-AU" smtClean="0"/>
              <a:pPr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86748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8663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16392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73572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2079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972024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4796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91537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77046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937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42933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619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1C8139-A723-4519-A0A5-D1DBF4C8E741}" type="datetimeFigureOut">
              <a:rPr lang="en-AU" smtClean="0"/>
              <a:pPr/>
              <a:t>24/03/2015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5154A-DF61-4240-A261-3F10FA9EF14C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4921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3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4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5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4.png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6.wav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4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9.wav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0.wav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1.wav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2.wav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3.wav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4.wav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audio25.wav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4.png"/><Relationship Id="rId9" Type="http://schemas.microsoft.com/office/2007/relationships/hdphoto" Target="../media/hdphoto1.wdp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6.wav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27.png"/><Relationship Id="rId4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audio" Target="../media/audio27.wav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2.png"/><Relationship Id="rId4" Type="http://schemas.openxmlformats.org/officeDocument/2006/relationships/image" Target="../media/image27.png"/><Relationship Id="rId9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8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audio6.wav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0" y="0"/>
            <a:ext cx="9144000" cy="2670142"/>
          </a:xfrm>
          <a:prstGeom prst="roundRect">
            <a:avLst>
              <a:gd name="adj" fmla="val 3362"/>
            </a:avLst>
          </a:prstGeom>
          <a:solidFill>
            <a:srgbClr val="E23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grpSp>
        <p:nvGrpSpPr>
          <p:cNvPr id="5" name="Group 15"/>
          <p:cNvGrpSpPr>
            <a:grpSpLocks noChangeAspect="1"/>
          </p:cNvGrpSpPr>
          <p:nvPr/>
        </p:nvGrpSpPr>
        <p:grpSpPr bwMode="hidden">
          <a:xfrm>
            <a:off x="-9079" y="1803269"/>
            <a:ext cx="9153079" cy="1329874"/>
            <a:chOff x="-3905251" y="4294188"/>
            <a:chExt cx="13027839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-1"/>
            <a:ext cx="9153079" cy="1556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Subtitle 2"/>
          <p:cNvSpPr txBox="1">
            <a:spLocks/>
          </p:cNvSpPr>
          <p:nvPr/>
        </p:nvSpPr>
        <p:spPr>
          <a:xfrm>
            <a:off x="0" y="3620616"/>
            <a:ext cx="9125583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AU" sz="3600" b="1" dirty="0" smtClean="0">
                <a:solidFill>
                  <a:schemeClr val="accent1">
                    <a:lumMod val="50000"/>
                  </a:schemeClr>
                </a:solidFill>
                <a:latin typeface="Franklin Gothic Demi" pitchFamily="34" charset="0"/>
              </a:rPr>
              <a:t>How to make Parent Bookings</a:t>
            </a:r>
          </a:p>
          <a:p>
            <a:pPr marL="0" indent="0" algn="ctr">
              <a:buNone/>
            </a:pPr>
            <a:r>
              <a:rPr lang="en-AU" sz="3600" b="1" dirty="0" smtClean="0">
                <a:solidFill>
                  <a:schemeClr val="accent1">
                    <a:lumMod val="50000"/>
                  </a:schemeClr>
                </a:solidFill>
                <a:latin typeface="Franklin Gothic Demi" pitchFamily="34" charset="0"/>
              </a:rPr>
              <a:t>In Manual Mode</a:t>
            </a:r>
            <a:endParaRPr lang="en-AU" sz="3600" b="1" dirty="0">
              <a:solidFill>
                <a:schemeClr val="accent1">
                  <a:lumMod val="50000"/>
                </a:schemeClr>
              </a:solidFill>
              <a:latin typeface="Franklin Gothic Demi" pitchFamily="34" charset="0"/>
            </a:endParaRPr>
          </a:p>
        </p:txBody>
      </p:sp>
      <p:pic>
        <p:nvPicPr>
          <p:cNvPr id="13" name="Picture 2" descr="P:\Marketing\graphics\PTO Logo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215" y="5085184"/>
            <a:ext cx="1066031" cy="106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itle 1"/>
          <p:cNvSpPr txBox="1">
            <a:spLocks/>
          </p:cNvSpPr>
          <p:nvPr/>
        </p:nvSpPr>
        <p:spPr>
          <a:xfrm>
            <a:off x="338360" y="692696"/>
            <a:ext cx="84582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3200" dirty="0" smtClean="0">
                <a:solidFill>
                  <a:schemeClr val="bg1"/>
                </a:solidFill>
                <a:latin typeface="Franklin Gothic Medium" pitchFamily="34" charset="0"/>
              </a:rPr>
              <a:t>Welcome to PTO (P</a:t>
            </a:r>
            <a:r>
              <a:rPr lang="en-AU" sz="2400" dirty="0" smtClean="0">
                <a:solidFill>
                  <a:schemeClr val="bg1"/>
                </a:solidFill>
                <a:latin typeface="Franklin Gothic Medium" pitchFamily="34" charset="0"/>
              </a:rPr>
              <a:t>arent</a:t>
            </a:r>
            <a:r>
              <a:rPr lang="en-AU" sz="3200" dirty="0" smtClean="0">
                <a:solidFill>
                  <a:schemeClr val="bg1"/>
                </a:solidFill>
                <a:latin typeface="Franklin Gothic Medium" pitchFamily="34" charset="0"/>
              </a:rPr>
              <a:t> T</a:t>
            </a:r>
            <a:r>
              <a:rPr lang="en-AU" sz="2400" dirty="0" smtClean="0">
                <a:solidFill>
                  <a:schemeClr val="bg1"/>
                </a:solidFill>
                <a:latin typeface="Franklin Gothic Medium" pitchFamily="34" charset="0"/>
              </a:rPr>
              <a:t>eacher</a:t>
            </a:r>
            <a:r>
              <a:rPr lang="en-AU" sz="3200" dirty="0" smtClean="0">
                <a:solidFill>
                  <a:schemeClr val="bg1"/>
                </a:solidFill>
                <a:latin typeface="Franklin Gothic Medium" pitchFamily="34" charset="0"/>
              </a:rPr>
              <a:t> O</a:t>
            </a:r>
            <a:r>
              <a:rPr lang="en-AU" sz="2400" dirty="0" smtClean="0">
                <a:solidFill>
                  <a:schemeClr val="bg1"/>
                </a:solidFill>
                <a:latin typeface="Franklin Gothic Medium" pitchFamily="34" charset="0"/>
              </a:rPr>
              <a:t>nline</a:t>
            </a:r>
            <a:r>
              <a:rPr lang="en-AU" sz="3200" dirty="0" smtClean="0">
                <a:solidFill>
                  <a:schemeClr val="bg1"/>
                </a:solidFill>
                <a:latin typeface="Franklin Gothic Medium" pitchFamily="34" charset="0"/>
              </a:rPr>
              <a:t>)</a:t>
            </a:r>
            <a:endParaRPr lang="en-AU" sz="3200" dirty="0">
              <a:solidFill>
                <a:schemeClr val="bg1"/>
              </a:solidFill>
              <a:latin typeface="Franklin Gothic Medium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6437366"/>
            <a:ext cx="91255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000" i="1" dirty="0" smtClean="0"/>
              <a:t>To exit this slideshow at any time, press ‘ESC’ on your keyboard.</a:t>
            </a:r>
            <a:endParaRPr lang="en-AU" sz="2000" i="1" dirty="0"/>
          </a:p>
        </p:txBody>
      </p:sp>
    </p:spTree>
    <p:extLst>
      <p:ext uri="{BB962C8B-B14F-4D97-AF65-F5344CB8AC3E}">
        <p14:creationId xmlns:p14="http://schemas.microsoft.com/office/powerpoint/2010/main" val="3992754000"/>
      </p:ext>
    </p:extLst>
  </p:cSld>
  <p:clrMapOvr>
    <a:masterClrMapping/>
  </p:clrMapOvr>
  <p:transition spd="slow" advClick="0" advTm="14945">
    <p:fade/>
    <p:sndAc>
      <p:stSnd>
        <p:snd r:embed="rId3" name="Parent Bookings Manual Mode00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5382" y="938105"/>
            <a:ext cx="7104156" cy="361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4932040" y="3146925"/>
            <a:ext cx="359727" cy="411749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687677" y="5140642"/>
            <a:ext cx="7920880" cy="461665"/>
            <a:chOff x="687677" y="5140642"/>
            <a:chExt cx="7920880" cy="461665"/>
          </a:xfrm>
        </p:grpSpPr>
        <p:sp>
          <p:nvSpPr>
            <p:cNvPr id="9" name="Rectangle 8"/>
            <p:cNvSpPr/>
            <p:nvPr/>
          </p:nvSpPr>
          <p:spPr>
            <a:xfrm>
              <a:off x="687677" y="5140642"/>
              <a:ext cx="792088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AU" sz="2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    This mark shows that a teacher would like to see you.</a:t>
              </a:r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899592" y="5140642"/>
              <a:ext cx="472668" cy="431515"/>
            </a:xfrm>
            <a:prstGeom prst="rect">
              <a:avLst/>
            </a:prstGeom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78165624"/>
      </p:ext>
    </p:extLst>
  </p:cSld>
  <p:clrMapOvr>
    <a:masterClrMapping/>
  </p:clrMapOvr>
  <p:transition spd="med" advClick="0" advTm="3136">
    <p:randomBar dir="vert"/>
    <p:sndAc>
      <p:stSnd>
        <p:snd r:embed="rId3" name="Parent Bookings Manual Mode010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5382" y="938105"/>
            <a:ext cx="7104156" cy="361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5222655" y="2564902"/>
            <a:ext cx="588988" cy="1987541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687677" y="5140642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‘Select Time’ buttons allow you to see when each teacher is available for interviews.</a:t>
            </a:r>
          </a:p>
        </p:txBody>
      </p:sp>
    </p:spTree>
    <p:extLst>
      <p:ext uri="{BB962C8B-B14F-4D97-AF65-F5344CB8AC3E}">
        <p14:creationId xmlns:p14="http://schemas.microsoft.com/office/powerpoint/2010/main" val="2103816274"/>
      </p:ext>
    </p:extLst>
  </p:cSld>
  <p:clrMapOvr>
    <a:masterClrMapping/>
  </p:clrMapOvr>
  <p:transition spd="med" advClick="0" advTm="4914">
    <p:randomBar dir="vert"/>
    <p:sndAc>
      <p:stSnd>
        <p:snd r:embed="rId3" name="Parent Bookings Manual Mode01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5382" y="938105"/>
            <a:ext cx="7104156" cy="361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5868144" y="2564904"/>
            <a:ext cx="588988" cy="1987541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687677" y="5140642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These are the ‘Make Booking’ buttons. </a:t>
            </a:r>
          </a:p>
        </p:txBody>
      </p:sp>
    </p:spTree>
    <p:extLst>
      <p:ext uri="{BB962C8B-B14F-4D97-AF65-F5344CB8AC3E}">
        <p14:creationId xmlns:p14="http://schemas.microsoft.com/office/powerpoint/2010/main" val="1686935865"/>
      </p:ext>
    </p:extLst>
  </p:cSld>
  <p:clrMapOvr>
    <a:masterClrMapping/>
  </p:clrMapOvr>
  <p:transition spd="med" advClick="0" advTm="3526">
    <p:sndAc>
      <p:stSnd>
        <p:snd r:embed="rId3" name="Parent Bookings Manual Mode01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>
            <a:off x="0" y="0"/>
            <a:ext cx="9144000" cy="1760042"/>
          </a:xfrm>
          <a:prstGeom prst="roundRect">
            <a:avLst>
              <a:gd name="adj" fmla="val 3362"/>
            </a:avLst>
          </a:prstGeom>
          <a:solidFill>
            <a:srgbClr val="E23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1" name="Group 15"/>
          <p:cNvGrpSpPr>
            <a:grpSpLocks noChangeAspect="1"/>
          </p:cNvGrpSpPr>
          <p:nvPr/>
        </p:nvGrpSpPr>
        <p:grpSpPr bwMode="hidden">
          <a:xfrm>
            <a:off x="-18400" y="620688"/>
            <a:ext cx="9162399" cy="1329874"/>
            <a:chOff x="-3905251" y="4294188"/>
            <a:chExt cx="13027839" cy="1892300"/>
          </a:xfrm>
        </p:grpSpPr>
        <p:sp>
          <p:nvSpPr>
            <p:cNvPr id="12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 useBgFill="1">
          <p:nvSpPr>
            <p:cNvPr id="16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1475656" y="2348880"/>
            <a:ext cx="6408711" cy="2736304"/>
          </a:xfr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 anchorCtr="0">
            <a:noAutofit/>
            <a:sp3d/>
          </a:bodyPr>
          <a:lstStyle/>
          <a:p>
            <a:pPr marL="92075" indent="0" algn="ctr">
              <a:lnSpc>
                <a:spcPct val="150000"/>
              </a:lnSpc>
              <a:buNone/>
            </a:pPr>
            <a:r>
              <a:rPr lang="en-AU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Now let’s</a:t>
            </a:r>
          </a:p>
          <a:p>
            <a:pPr marL="92075" indent="0" algn="ctr">
              <a:lnSpc>
                <a:spcPct val="150000"/>
              </a:lnSpc>
              <a:buNone/>
            </a:pPr>
            <a:r>
              <a:rPr lang="en-AU" sz="4000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itchFamily="34" charset="0"/>
              </a:rPr>
              <a:t>make some appointments …</a:t>
            </a:r>
          </a:p>
        </p:txBody>
      </p:sp>
      <p:sp>
        <p:nvSpPr>
          <p:cNvPr id="2" name="AutoShape 2" descr="data:image/jpg;base64,/9j/4AAQSkZJRgABAQAAAQABAAD/2wCEAAkGBhIOERIUExQVFBUWFxoaGBgXFRkYFhgUIBYaHxcgHhMYGyYfIyUjGRwaIC8sJScpLSw4Hx8yNTAqNScrOCkBCQoKDgwOFA4PFCkYFBgpKSkpKSkpKSkpKSkpKSkpKSkpKSkpKSkpKSkpKSkpKSkpKSkpKSkpKSkpKSkpKSkpKf/AABEIAGYAZgMBIgACEQEDEQH/xAAcAAEAAgMBAQEAAAAAAAAAAAAABgcEBQgDAQL/xABGEAABAgQDBAcDBwcNAAAAAAABAgMABAURBhIhBzFBURMiMmFxgZEUQqEjNWKChKKyFRczUqTB0SRDU1VjcoOSk7Gz0+H/xAAVAQEBAAAAAAAAAAAAAAAAAAAAAf/EABYRAQEBAAAAAAAAAAAAAAAAAAABEf/aAAwDAQACEQMRAD8AvGEI8pqaQyhS3FBCEglSlGwAG8kwHrEHxZtckqeVISTMPDTI2RlB5Kd3Dyue6IlWcXzuIn1SlNCmpcaOOm6SpPNShqlJ4JHWVx5DeyWF6XhpDLsxdx1a0oDykZsqjxSnsoAGt9+m8wGlFcxFVtWGhKNHcogINv77l1HySBHoNj1RmNZqprvyBdcHopaR8It1Kr6iPsBT6NhIJITUVZ077NajlcB64grZnWpPWVqJXbclTjib/UWVojSbK5pZrz11E5/ac2vas5cX8DF9wVTidpFXpRAqMr0jd7dIBl9HEXbPgQCYsHC2PJOqD5BzrgXLS+q4Pq8R3i4jNxPWmJKVdemLFtIsU2Bzk6BISdCTFfV3ZUzONtztMKpZ1SQ4hHWQk3Fxbi2rw07hvgLWhFX4F2nudL7DUh0Uwk5UuKGXMrgFjcCeBGitPO0IIQhCARTOMK09iKeFOlFWl21XdcGqVFJ6yjbelJ0SPeOvK0u2u4rNPkSlBs8/dCLb0pt8ooeCTbxUI1eFZZrDVKEw+2tTjpQXcibqSFdlJ4AITqb21J4kQE5w7h1inMJYYTlSnefeWripR4k/+boYkw+1UZZyXdHVWNCN6VDsqF+IMfqh1+Xn2g7LuJcQd9t6TyUk6g9xjYwGJSKamVYaZSpSktpCQVnMogDS5jLhCA5/2U/Pzn2n8cdARz/sp+fnPtP446AgtaTE+EWKmGUv5ylpwLCUqslRG8KTuII058iI3SU2FhuEfYQRDtouz5urMlSQETKB8mvn9BR5H4HXnfT7KMcOPZpCbuJli4SVdpaE6EH6SfiNeBiQYv2hytLIQvM6+q2VlvVZudL8u7ieAMQrazRly65aryoKFpKOkBBSb/zZUnh/RqvzAgq3oRr8P1lE9LMzCOy4gKtyO5Q8lAjyhBFVYgT+V8SMy56zUtbMOHVGdd/FRSk+EXGtsKBBAIIsQdQRxuIqHY+n2mp1SZOpzKA8FvLI+6gCLgvAYVKozEmgoYbS0kqKiEiwKjvMZsIQCEIQHP8Asp+fnPtP446Ajn/ZT8/Ofafxx0BBaQhCCMRylMqeS+W0F1KcqVlIKgm97BXj++PxXKUicl3mFjquIUnwuND5Gx8ozo+QFV7CqmoNzcm52mHMwHIElK/vpv5wjSoqP5LxBUD7q0k271llwfiVCCtlsDFjUQd4W1f1e/feNn+b+sf1w5/lP8Y1ezJXslaqkqdMxWpI55XSpP3HIt6AjNKoE6zIvsuTZdmFhzI8QQUFSbI79DrFTubKa5c/KX7/AGtevrF/Qgjn/wDNTXP1/wBrXD81Nc/X/a1x0BCC6p/Zps0n6fUEvzCWwgIcBKXMysyrW0tFwQhBCEIQESxhh2ozTqFSk77MgIspOUm6sxN/SwjDw5hWqsTLbkxUenaTmzN5SM10KCde5RB8onMDAc87S0FdbmgneEN3/wBJr+IhG6wnKJqtcqTp6zaQsA/4iEo+62YQVl7RAaTWpOoAHo3LJct3DK56tkEc8pi0KviGXk2OnecShvSyr3zXFwEgakkbrRrse4WFUknGdM/aaJ4ODs68jqk+MQzZhWmp+XVTJ5sKclzohwdpCFaCx95six7rd8BOsJYrbqjJebQ4hIWpI6RNswG5QO4gjkdNRG7j8tthIASAABYACwA4WEfqCEIQgEIQgEIQgIpiTaIxTZptmYQ6htab9PlJaCr7uZsNTa9tNIyMbYoRJU92YSoEqRZog6KWsWRbmNc3gDG6qFOamUFt5tLiDvSsAj0MUvjCoqxHU2ZGWP8AJ2Scyh2dP0i/ADqp5nxgJPsMoJYklvq7Uwu4J39Gm4B81Zj6Qiw5KTQw2htAyoQkJSOSQLD4R9gPaKv2nYGdDialIXTMN2U4lG9QHvgcSBoR7w+NoQgIfs/2is1ZsJNm5lI67d9/0kX3p+I48CczH2LxSpRTgAU6s5GUHXM4d2g4Aan04xGsb7KOmc9rp6ugmQcxSDlStXMKHZV8DxtqY1FK2qllaZasyxSttQIcLdyFA3Sot24HXMi/cIKtSjvuuMNKfQG3VIBWhJJCVEai5jMjBpVcl5xAWw6h1PNCgbeI3jzjNgiJ4Zxe7OT9QlloQESygEFN8yrk9q5t6RLYg+D8OTEtU6o+63lafWC2rMg5hc+6lRI8wInF4CK7Q8RzNNl0TDDaXEIcT04N8wavrl4anS53XGkSGnVBEyy282bocSFJO7qkXGkaTFGOKfIoUmYdQokEFpNnFqHEFscD9Kwisqhi6pYjUZeRaLMvuUQbdX+0eGgFvdTqe+A2m0jaQqYV+T6ddxbhyLcRre+hQgj4q3DXvtLtm+A00iX61lTDli6obhyQk8h8TryswHs3YpCM36V9Qsp0jcOKUDgPiePIS+AQhCAQhCARrqzh6WnkZJhpDqeGYajwUNR5EQhAV3U9hSErK5KacYVwCrqA+ukhXreNJUk16lb55C08LqLh9HWj/vCEFalG0usrOUTKAefRNf8AUY3cphGt1VN3agEtneA45/xoQhPxj5CAkdB2GSTBzTClzKt9j1G796U6nzPlFhykk2wgIbQltCdyUpCUjyEIQR7QhCAQhCA//9k="/>
          <p:cNvSpPr>
            <a:spLocks noChangeAspect="1" noChangeArrowheads="1"/>
          </p:cNvSpPr>
          <p:nvPr/>
        </p:nvSpPr>
        <p:spPr bwMode="auto">
          <a:xfrm>
            <a:off x="63500" y="-477838"/>
            <a:ext cx="971550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solidFill>
                <a:prstClr val="black"/>
              </a:solidFill>
            </a:endParaRPr>
          </a:p>
        </p:txBody>
      </p:sp>
      <p:sp>
        <p:nvSpPr>
          <p:cNvPr id="6" name="AutoShape 8" descr="data:image/jpg;base64,/9j/4AAQSkZJRgABAQAAAQABAAD/2wCEAAkGBgwMDgwNDA0QDAwNDhQNDQ4NEA8NDg8MFhAVFBQQHh4XGzIqGBwvHRQeIDIgLzEzLDgwFSoxQTw2NSwrLCkBCQoKDQwOFw8NFC8YFBgpKSkpKSkpKSkpKSkpKSkpKSkpKSkpKSkpKSkpKSkpKSkpKSkpKSkpKSkpKSkpKSkpKf/AABEIAGYAYQMBIgACEQEDEQH/xAAcAAEAAwEBAQEBAAAAAAAAAAAABQYHAQQIAwL/xABCEAAABQEDBwgIBAQHAAAAAAAAAQIDBAUGERcHIVRVk9LTEhMxNUF0kqQIIlFzgZSztBZWYZEyNMHRFCQzcaGjsf/EABUBAQEAAAAAAAAAAAAAAAAAAAAB/8QAFBEBAAAAAAAAAAAAAAAAAAAAAP/aAAwDAQACEQMRAD8A3AcX0GOji+gwHz/k1yZR63DdkvSn2FNv8wSWibNJpJptd/rF0+v/AMC24AQtYSvCzuj9vR/6rk99P7ZgacCsrwAhawleFndDACFrCV4Wd0aoOgjKsAIWsJXhZ3RWKk+9YuqNNw33JUZ2Oh2Qy+ZJJxJuLSZZsxKLkXkr9fYN8GA5eutWe4t/WeBW12etDFqkduVEc5ba8xl0LbX2tqLsUQkx8sWMtpKosgnmD5bS7ikMGdyHUf0UXYr+g+lLO2ii1SOiVEXy21ZlEeZba+1Ci7DIESYAABeAAA4OL6DHRxfQYDMvR/6rk99P7ZkacMx9H/quT30/tmBo86oMRmzdkOoYaSZEbjqktoIzO4s5gP3AQn43o2s4fzLO8H43o2s4fzLP9wE4Mdyv2IqlSqDT8KKp9pMRDZrStpJE4TjpmXrKLsUX7jR/xvRtZw/mWd4PxvRtZw/mWf7gPn/Cm0Grl7SPviSosW0NllHPciLRDNSUSW1uNG26kzuIvVUdys+ZXZf7Bv8ATqrGloNyK+1JbJXINbK0upJZER8m9J9Ocv3FOy1dSv8AvmPrECrlTpyJTDEhu/m32kPIvzHyFpJRX/Ax6RDWM6rpXcI/0ECZBAAABwcV0GOjiugwGZej/wBVye+n9swNBrFFjVBlUaW3zzCzI1IM1JvMjvLoP2jPvR/6rk99P7ZgXm09JfnRXI8aWuC6o0ml9sjNSSJRGZZjLp6AELhJZ/QE7R7eDCSz+gJ2j28ITDCtfmaV4HOIGGFa/M0rwOcQFTeEln9ATtHt4MJLP6AnaPbwhMMK1+ZpXgc4gYYVr8zSvC5xAF5oVnYdMaUxCZJhpSzcNJKUq9ZkRGfrH7CIVbLV1K/75j6xCfsjQpVPjrZlznKi4p03CedIyUlBpSRIzqPNmM/iIDLV1K/75j6xAixWM6rpXcI/0ECZENYzquldwj/QQJkAAAAU5WVyzxGZf48s2b/Rk9PgH8KyvWfuP/O/9EjcFPyM2Yp06LOcmQ2ZK0TTQhTqCWaUc0g+Tn7LzM/iNCw8oWq4uySAzPJDbqmUqC+xOfNl1co3Up5txd6OZaTfekj7Un+wvWMNn9MPYP7oksPKHquLskhh5Q9VxdkkFRuMNn9MPYP7oYw2f0w9g/uiSw8oeq4uySGHlC1XF2SQRG4w2f0w9g/uhjDZ/TD2D+6JLDyh6ri7JIYeUPVcXZJARuMNn9MPYP7oqmU7KJSKjTHY0SSbr6nWlEnmnUXpS4Rmd6k3dAvuHlD1XF2SQw8oeq4uySArVmcqtDjwIDD0s0usxGWnE8y8fJcS0lKivJOfOQk8YbP6Yewf3RJYeULVcXZJFPysWPpcOkSH4sFhh5LjJJcbbSlZEbySMry/Q7gVY8V6FpZ7F/dHR89AA2PIH/JVHv5/RbGnjL8gf8lUe/n9FsWK11KtC++2qkz2YkcmiStt1CVKN7lqM1Z0HmuNJfABbgEZWIs1yE61EeSzOU0SW3lF6qXc16uj/fs7RG2LplZjJkFV5iJilqQbBtldyEkSuUX8JdN5fsCLKAAA6AAAAAAAouWrqOV71j7hAvQouWrqOV71j7hADBgAAVp+Rm1FOgRZzcyYzGWuaa0JeWSDUjmkFyiv7LyMvgNBxEoWtIm2SMuypWJptNdpJQ2DaKVIWh+915zlpJTOb1lHd/GfR7RoWEVntB8xL4gD34iULWkTbJDESha0ibZI8OEVntB8xL4gYRWe0HzEviAj3YiULWkTbJDESha0ibZI8OEVntB8xL4gYRWe0HzEviAPfiJQtaRNskMRKFrSJtkjwYRWe0HzEviBhFZ7QfMS+IA9+IlC1pE2yQxEoWtIm2SPBhFZ7QfMS+IGEVntB8xL4gD34iULWkTbJFPysWwpcykSGIs6PIeU4yaW2nEqWZE8kzO4v0K8WDCKz2g+Yl8QZ3ZqxVNlWhqtPeYNUOO24plonXk8k0uMpL1iVeeZZ9J9oKoQD6DwmoOiK+Ylb4AKll9eNs6M4m4zbdeWV/RenmDL/wAEBj3V9Hh+B7iAABj3V9Hh+B7iBj3V9Hh+B7iAABj3V9Hh+B7iBj3V9Hh+B7iAABj3V9Hh+B7iBj3V9Hh+B7iAABj3V9Hh+B7iBj3V9Hh+B7iAABj3V9Hh+B7iD2ZH6s5Or1QluklLkiI44skEZIJRvMdF5/oAANwAABH/2Q=="/>
          <p:cNvSpPr>
            <a:spLocks noChangeAspect="1" noChangeArrowheads="1"/>
          </p:cNvSpPr>
          <p:nvPr/>
        </p:nvSpPr>
        <p:spPr bwMode="auto">
          <a:xfrm>
            <a:off x="63500" y="-477838"/>
            <a:ext cx="923925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solidFill>
                <a:prstClr val="black"/>
              </a:solidFill>
            </a:endParaRPr>
          </a:p>
        </p:txBody>
      </p:sp>
      <p:sp>
        <p:nvSpPr>
          <p:cNvPr id="18" name="AutoShape 10" descr="data:image/jpg;base64,/9j/4AAQSkZJRgABAQAAAQABAAD/2wCEAAkGBgwMDgwNDA0QDAwNDhQNDQ4NEA8NDg8MFhAVFBQQHh4XGzIqGBwvHRQeIDIgLzEzLDgwFSoxQTw2NSwrLCkBCQoKDQwOFw8NFC8YFBgpKSkpKSkpKSkpKSkpKSkpKSkpKSkpKSkpKSkpKSkpKSkpKSkpKSkpKSkpKSkpKSkpKf/AABEIAGYAYQMBIgACEQEDEQH/xAAcAAEAAwEBAQEBAAAAAAAAAAAABQYHAQQIAwL/xABCEAAABQEDBwgIBAQHAAAAAAAAAQIDBAUGERcHIVRVk9LTEhMxNUF0kqQIIlFzgZSztBZWYZEyNMHRFCQzcaGjsf/EABUBAQEAAAAAAAAAAAAAAAAAAAAB/8QAFBEBAAAAAAAAAAAAAAAAAAAAAP/aAAwDAQACEQMRAD8A3AcX0GOji+gwHz/k1yZR63DdkvSn2FNv8wSWibNJpJptd/rF0+v/AMC24AQtYSvCzuj9vR/6rk99P7ZgacCsrwAhawleFndDACFrCV4Wd0aoOgjKsAIWsJXhZ3RWKk+9YuqNNw33JUZ2Oh2Qy+ZJJxJuLSZZsxKLkXkr9fYN8GA5eutWe4t/WeBW12etDFqkduVEc5ba8xl0LbX2tqLsUQkx8sWMtpKosgnmD5bS7ikMGdyHUf0UXYr+g+lLO2ii1SOiVEXy21ZlEeZba+1Ci7DIESYAABeAAA4OL6DHRxfQYDMvR/6rk99P7ZkacMx9H/quT30/tmBo86oMRmzdkOoYaSZEbjqktoIzO4s5gP3AQn43o2s4fzLO8H43o2s4fzLP9wE4Mdyv2IqlSqDT8KKp9pMRDZrStpJE4TjpmXrKLsUX7jR/xvRtZw/mWd4PxvRtZw/mWf7gPn/Cm0Grl7SPviSosW0NllHPciLRDNSUSW1uNG26kzuIvVUdys+ZXZf7Bv8ATqrGloNyK+1JbJXINbK0upJZER8m9J9Ocv3FOy1dSv8AvmPrECrlTpyJTDEhu/m32kPIvzHyFpJRX/Ax6RDWM6rpXcI/0ECZBAAABwcV0GOjiugwGZej/wBVye+n9swNBrFFjVBlUaW3zzCzI1IM1JvMjvLoP2jPvR/6rk99P7ZgXm09JfnRXI8aWuC6o0ml9sjNSSJRGZZjLp6AELhJZ/QE7R7eDCSz+gJ2j28ITDCtfmaV4HOIGGFa/M0rwOcQFTeEln9ATtHt4MJLP6AnaPbwhMMK1+ZpXgc4gYYVr8zSvC5xAF5oVnYdMaUxCZJhpSzcNJKUq9ZkRGfrH7CIVbLV1K/75j6xCfsjQpVPjrZlznKi4p03CedIyUlBpSRIzqPNmM/iIDLV1K/75j6xAixWM6rpXcI/0ECZENYzquldwj/QQJkAAAAU5WVyzxGZf48s2b/Rk9PgH8KyvWfuP/O/9EjcFPyM2Yp06LOcmQ2ZK0TTQhTqCWaUc0g+Tn7LzM/iNCw8oWq4uySAzPJDbqmUqC+xOfNl1co3Up5txd6OZaTfekj7Un+wvWMNn9MPYP7oksPKHquLskhh5Q9VxdkkFRuMNn9MPYP7oYw2f0w9g/uiSw8oeq4uySGHlC1XF2SQRG4w2f0w9g/uhjDZ/TD2D+6JLDyh6ri7JIYeUPVcXZJARuMNn9MPYP7oqmU7KJSKjTHY0SSbr6nWlEnmnUXpS4Rmd6k3dAvuHlD1XF2SQw8oeq4uySArVmcqtDjwIDD0s0usxGWnE8y8fJcS0lKivJOfOQk8YbP6Yewf3RJYeULVcXZJFPysWPpcOkSH4sFhh5LjJJcbbSlZEbySMry/Q7gVY8V6FpZ7F/dHR89AA2PIH/JVHv5/RbGnjL8gf8lUe/n9FsWK11KtC++2qkz2YkcmiStt1CVKN7lqM1Z0HmuNJfABbgEZWIs1yE61EeSzOU0SW3lF6qXc16uj/fs7RG2LplZjJkFV5iJilqQbBtldyEkSuUX8JdN5fsCLKAAA6AAAAAAAouWrqOV71j7hAvQouWrqOV71j7hADBgAAVp+Rm1FOgRZzcyYzGWuaa0JeWSDUjmkFyiv7LyMvgNBxEoWtIm2SMuypWJptNdpJQ2DaKVIWh+915zlpJTOb1lHd/GfR7RoWEVntB8xL4gD34iULWkTbJDESha0ibZI8OEVntB8xL4gYRWe0HzEviAj3YiULWkTbJDESha0ibZI8OEVntB8xL4gYRWe0HzEviAPfiJQtaRNskMRKFrSJtkjwYRWe0HzEviBhFZ7QfMS+IA9+IlC1pE2yQxEoWtIm2SPBhFZ7QfMS+IGEVntB8xL4gD34iULWkTbJFPysWwpcykSGIs6PIeU4yaW2nEqWZE8kzO4v0K8WDCKz2g+Yl8QZ3ZqxVNlWhqtPeYNUOO24plonXk8k0uMpL1iVeeZZ9J9oKoQD6DwmoOiK+Ylb4AKll9eNs6M4m4zbdeWV/RenmDL/wAEBj3V9Hh+B7iAABj3V9Hh+B7iBj3V9Hh+B7iAABj3V9Hh+B7iBj3V9Hh+B7iAABj3V9Hh+B7iBj3V9Hh+B7iAABj3V9Hh+B7iBj3V9Hh+B7iAABj3V9Hh+B7iD2ZH6s5Or1QluklLkiI44skEZIJRvMdF5/oAANwAABH/2Q=="/>
          <p:cNvSpPr>
            <a:spLocks noChangeAspect="1" noChangeArrowheads="1"/>
          </p:cNvSpPr>
          <p:nvPr/>
        </p:nvSpPr>
        <p:spPr bwMode="auto">
          <a:xfrm>
            <a:off x="215900" y="-325438"/>
            <a:ext cx="923925" cy="971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>
              <a:solidFill>
                <a:prstClr val="black"/>
              </a:solidFill>
            </a:endParaRPr>
          </a:p>
        </p:txBody>
      </p:sp>
      <p:pic>
        <p:nvPicPr>
          <p:cNvPr id="24" name="Picture 2" descr="P:\Marketing\graphics\PTO Logo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99" y="5445224"/>
            <a:ext cx="1066031" cy="1066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422927"/>
      </p:ext>
    </p:extLst>
  </p:cSld>
  <p:clrMapOvr>
    <a:masterClrMapping/>
  </p:clrMapOvr>
  <p:transition spd="slow" advClick="0" advTm="1560">
    <p:dissolve/>
    <p:sndAc>
      <p:stSnd>
        <p:snd r:embed="rId3" name="Parent Bookings Manual Mode013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5382" y="938105"/>
            <a:ext cx="7104156" cy="36143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687677" y="5622309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Decide which teacher you would like to book in first,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019545" y="3246691"/>
            <a:ext cx="4087912" cy="2198533"/>
            <a:chOff x="4067944" y="3212976"/>
            <a:chExt cx="4087912" cy="2198533"/>
          </a:xfrm>
        </p:grpSpPr>
        <p:pic>
          <p:nvPicPr>
            <p:cNvPr id="6" name="Picture 3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283968" y="4077072"/>
              <a:ext cx="3871888" cy="1334437"/>
            </a:xfrm>
            <a:prstGeom prst="rect">
              <a:avLst/>
            </a:prstGeom>
            <a:noFill/>
            <a:ln w="57150">
              <a:solidFill>
                <a:schemeClr val="accent5">
                  <a:lumMod val="75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Rounded Rectangle 7"/>
            <p:cNvSpPr/>
            <p:nvPr/>
          </p:nvSpPr>
          <p:spPr>
            <a:xfrm rot="16200000">
              <a:off x="4914467" y="2366453"/>
              <a:ext cx="294495" cy="1987541"/>
            </a:xfrm>
            <a:prstGeom prst="roundRect">
              <a:avLst/>
            </a:prstGeom>
            <a:solidFill>
              <a:srgbClr val="CC0000">
                <a:alpha val="17647"/>
              </a:srgbClr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4" name="Straight Arrow Connector 3"/>
            <p:cNvCxnSpPr/>
            <p:nvPr/>
          </p:nvCxnSpPr>
          <p:spPr>
            <a:xfrm>
              <a:off x="6055485" y="3507471"/>
              <a:ext cx="0" cy="569601"/>
            </a:xfrm>
            <a:prstGeom prst="straightConnector1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Oval 6"/>
          <p:cNvSpPr/>
          <p:nvPr/>
        </p:nvSpPr>
        <p:spPr>
          <a:xfrm>
            <a:off x="7596336" y="4281009"/>
            <a:ext cx="432048" cy="37212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" name="Rectangle 4"/>
          <p:cNvSpPr/>
          <p:nvPr/>
        </p:nvSpPr>
        <p:spPr>
          <a:xfrm>
            <a:off x="391428" y="6080849"/>
            <a:ext cx="83570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then click on the down arrow to see when they are available.</a:t>
            </a:r>
          </a:p>
        </p:txBody>
      </p:sp>
    </p:spTree>
    <p:extLst>
      <p:ext uri="{BB962C8B-B14F-4D97-AF65-F5344CB8AC3E}">
        <p14:creationId xmlns:p14="http://schemas.microsoft.com/office/powerpoint/2010/main" val="2932938162"/>
      </p:ext>
    </p:extLst>
  </p:cSld>
  <p:clrMapOvr>
    <a:masterClrMapping/>
  </p:clrMapOvr>
  <p:transition spd="med" advClick="0" advTm="9969">
    <p:checker/>
    <p:sndAc>
      <p:stSnd>
        <p:snd r:embed="rId3" name="Parent Bookings Manual Mode014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6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1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1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3608" y="938104"/>
            <a:ext cx="7075930" cy="400306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687677" y="5622309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Scroll through your choices, and click on your chosen time.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061714" y="671054"/>
            <a:ext cx="3505963" cy="3766058"/>
            <a:chOff x="5061714" y="671054"/>
            <a:chExt cx="3505963" cy="3766058"/>
          </a:xfrm>
        </p:grpSpPr>
        <p:sp>
          <p:nvSpPr>
            <p:cNvPr id="8" name="Rounded Rectangle 7"/>
            <p:cNvSpPr/>
            <p:nvPr/>
          </p:nvSpPr>
          <p:spPr>
            <a:xfrm rot="16200000">
              <a:off x="4403240" y="2287272"/>
              <a:ext cx="2310720" cy="993771"/>
            </a:xfrm>
            <a:prstGeom prst="roundRect">
              <a:avLst/>
            </a:prstGeom>
            <a:solidFill>
              <a:srgbClr val="CC0000">
                <a:alpha val="17647"/>
              </a:srgbClr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132101" y="671054"/>
              <a:ext cx="1435576" cy="3766058"/>
            </a:xfrm>
            <a:prstGeom prst="rect">
              <a:avLst/>
            </a:prstGeom>
            <a:ln w="38100">
              <a:solidFill>
                <a:schemeClr val="accent5">
                  <a:lumMod val="75000"/>
                </a:schemeClr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13" name="Straight Arrow Connector 12"/>
            <p:cNvCxnSpPr/>
            <p:nvPr/>
          </p:nvCxnSpPr>
          <p:spPr>
            <a:xfrm>
              <a:off x="6055485" y="3212976"/>
              <a:ext cx="1076616" cy="0"/>
            </a:xfrm>
            <a:prstGeom prst="straightConnector1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25484190"/>
      </p:ext>
    </p:extLst>
  </p:cSld>
  <p:clrMapOvr>
    <a:masterClrMapping/>
  </p:clrMapOvr>
  <p:transition spd="med" advClick="0" advTm="7082">
    <p:randomBar dir="vert"/>
    <p:sndAc>
      <p:stSnd>
        <p:snd r:embed="rId3" name="Parent Bookings Manual Mode01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43608" y="938104"/>
            <a:ext cx="7075930" cy="400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10"/>
          <p:cNvPicPr/>
          <p:nvPr/>
        </p:nvPicPr>
        <p:blipFill rotWithShape="1">
          <a:blip r:embed="rId5" cstate="email"/>
          <a:srcRect/>
          <a:stretch/>
        </p:blipFill>
        <p:spPr>
          <a:xfrm>
            <a:off x="1043608" y="954479"/>
            <a:ext cx="7075930" cy="39866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687677" y="5622309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This time will now be displayed in the box.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32040" y="3645023"/>
            <a:ext cx="2878522" cy="1762581"/>
            <a:chOff x="4932040" y="3645023"/>
            <a:chExt cx="2878522" cy="1762581"/>
          </a:xfrm>
        </p:grpSpPr>
        <p:sp>
          <p:nvSpPr>
            <p:cNvPr id="8" name="Rounded Rectangle 7"/>
            <p:cNvSpPr/>
            <p:nvPr/>
          </p:nvSpPr>
          <p:spPr>
            <a:xfrm rot="16200000">
              <a:off x="5310511" y="3410568"/>
              <a:ext cx="294496" cy="763405"/>
            </a:xfrm>
            <a:prstGeom prst="roundRect">
              <a:avLst/>
            </a:prstGeom>
            <a:solidFill>
              <a:srgbClr val="CC0000">
                <a:alpha val="17647"/>
              </a:srgbClr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7" name="Picture 6"/>
            <p:cNvPicPr/>
            <p:nvPr/>
          </p:nvPicPr>
          <p:blipFill rotWithShape="1">
            <a:blip r:embed="rId7" cstate="email"/>
            <a:srcRect/>
            <a:stretch/>
          </p:blipFill>
          <p:spPr>
            <a:xfrm>
              <a:off x="4932040" y="4474730"/>
              <a:ext cx="2878522" cy="932874"/>
            </a:xfrm>
            <a:prstGeom prst="rect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cxnSp>
          <p:nvCxnSpPr>
            <p:cNvPr id="12" name="Straight Arrow Connector 11"/>
            <p:cNvCxnSpPr/>
            <p:nvPr/>
          </p:nvCxnSpPr>
          <p:spPr>
            <a:xfrm>
              <a:off x="5724128" y="3939519"/>
              <a:ext cx="0" cy="857633"/>
            </a:xfrm>
            <a:prstGeom prst="straightConnector1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97411559"/>
      </p:ext>
    </p:extLst>
  </p:cSld>
  <p:clrMapOvr>
    <a:masterClrMapping/>
  </p:clrMapOvr>
  <p:transition spd="med" advClick="0" advTm="5429">
    <p:cover/>
    <p:sndAc>
      <p:stSnd>
        <p:snd r:embed="rId3" name="Parent Bookings Manual Mode01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/>
          <p:nvPr/>
        </p:nvPicPr>
        <p:blipFill rotWithShape="1">
          <a:blip r:embed="rId4" cstate="email"/>
          <a:srcRect/>
          <a:stretch/>
        </p:blipFill>
        <p:spPr bwMode="auto">
          <a:xfrm>
            <a:off x="1011640" y="986487"/>
            <a:ext cx="7107898" cy="39546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687677" y="5622309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‘Make Booking’ button next to this </a:t>
            </a: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time</a:t>
            </a:r>
          </a:p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A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to book in your interview.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812782" y="3645023"/>
            <a:ext cx="2202120" cy="1576929"/>
            <a:chOff x="5812782" y="3645023"/>
            <a:chExt cx="2202120" cy="1576929"/>
          </a:xfrm>
        </p:grpSpPr>
        <p:sp>
          <p:nvSpPr>
            <p:cNvPr id="8" name="Rounded Rectangle 7"/>
            <p:cNvSpPr/>
            <p:nvPr/>
          </p:nvSpPr>
          <p:spPr>
            <a:xfrm rot="16200000">
              <a:off x="6047237" y="3410568"/>
              <a:ext cx="294496" cy="763405"/>
            </a:xfrm>
            <a:prstGeom prst="roundRect">
              <a:avLst/>
            </a:prstGeom>
            <a:solidFill>
              <a:srgbClr val="CC0000">
                <a:alpha val="17647"/>
              </a:srgbClr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6372200" y="3939519"/>
              <a:ext cx="0" cy="569601"/>
            </a:xfrm>
            <a:prstGeom prst="straightConnector1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4" name="Picture 13"/>
            <p:cNvPicPr/>
            <p:nvPr/>
          </p:nvPicPr>
          <p:blipFill rotWithShape="1">
            <a:blip r:embed="rId6" cstate="email"/>
            <a:srcRect/>
            <a:stretch/>
          </p:blipFill>
          <p:spPr bwMode="auto">
            <a:xfrm>
              <a:off x="5812782" y="4509120"/>
              <a:ext cx="2202120" cy="712832"/>
            </a:xfrm>
            <a:prstGeom prst="rect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37808077"/>
      </p:ext>
    </p:extLst>
  </p:cSld>
  <p:clrMapOvr>
    <a:masterClrMapping/>
  </p:clrMapOvr>
  <p:transition spd="slow" advClick="0" advTm="4617">
    <p:split orient="vert"/>
    <p:sndAc>
      <p:stSnd>
        <p:snd r:embed="rId3" name="Parent Bookings Manual Mode017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 rotWithShape="1">
          <a:blip r:embed="rId4" cstate="email"/>
          <a:srcRect/>
          <a:stretch/>
        </p:blipFill>
        <p:spPr bwMode="auto">
          <a:xfrm>
            <a:off x="1011640" y="988407"/>
            <a:ext cx="7107898" cy="39527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3528" y="5013176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 booked appointment will appear </a:t>
            </a:r>
          </a:p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 the top of the screen in green.</a:t>
            </a:r>
          </a:p>
        </p:txBody>
      </p:sp>
      <p:sp>
        <p:nvSpPr>
          <p:cNvPr id="2" name="Right Arrow 1"/>
          <p:cNvSpPr/>
          <p:nvPr/>
        </p:nvSpPr>
        <p:spPr>
          <a:xfrm>
            <a:off x="1781632" y="2803220"/>
            <a:ext cx="578768" cy="409756"/>
          </a:xfrm>
          <a:prstGeom prst="rightArrow">
            <a:avLst/>
          </a:prstGeom>
          <a:solidFill>
            <a:srgbClr val="CC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ectangle 14"/>
          <p:cNvSpPr/>
          <p:nvPr/>
        </p:nvSpPr>
        <p:spPr>
          <a:xfrm>
            <a:off x="611560" y="5775647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Any teachers you haven’t booked </a:t>
            </a:r>
          </a:p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remain at the bottom of the screen in grey.</a:t>
            </a:r>
          </a:p>
        </p:txBody>
      </p:sp>
      <p:sp>
        <p:nvSpPr>
          <p:cNvPr id="16" name="Right Arrow 15"/>
          <p:cNvSpPr/>
          <p:nvPr/>
        </p:nvSpPr>
        <p:spPr>
          <a:xfrm>
            <a:off x="1763688" y="3365376"/>
            <a:ext cx="578768" cy="409756"/>
          </a:xfrm>
          <a:prstGeom prst="rightArrow">
            <a:avLst/>
          </a:prstGeom>
          <a:solidFill>
            <a:srgbClr val="CC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2436901"/>
      </p:ext>
    </p:extLst>
  </p:cSld>
  <p:clrMapOvr>
    <a:masterClrMapping/>
  </p:clrMapOvr>
  <p:transition spd="med" advClick="0" advTm="9064">
    <p:split orient="vert"/>
    <p:sndAc>
      <p:stSnd>
        <p:snd r:embed="rId3" name="Parent Bookings Manual Mode018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42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44444E-6 1.48148E-6 L 4.44444E-6 0.1888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 animBg="1"/>
      <p:bldP spid="2" grpId="1" animBg="1"/>
      <p:bldP spid="15" grpId="0"/>
      <p:bldP spid="16" grpId="0" animBg="1"/>
      <p:bldP spid="1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/>
          <p:nvPr/>
        </p:nvPicPr>
        <p:blipFill rotWithShape="1">
          <a:blip r:embed="rId4" cstate="email"/>
          <a:srcRect/>
          <a:stretch/>
        </p:blipFill>
        <p:spPr bwMode="auto">
          <a:xfrm>
            <a:off x="1011640" y="988407"/>
            <a:ext cx="7107898" cy="395275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1824343" y="3704269"/>
            <a:ext cx="578768" cy="409756"/>
          </a:xfrm>
          <a:prstGeom prst="rightArrow">
            <a:avLst/>
          </a:prstGeom>
          <a:solidFill>
            <a:srgbClr val="CC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323528" y="5085184"/>
            <a:ext cx="84969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Now you can book another appointment - </a:t>
            </a:r>
          </a:p>
        </p:txBody>
      </p:sp>
    </p:spTree>
    <p:extLst>
      <p:ext uri="{BB962C8B-B14F-4D97-AF65-F5344CB8AC3E}">
        <p14:creationId xmlns:p14="http://schemas.microsoft.com/office/powerpoint/2010/main" val="229497878"/>
      </p:ext>
    </p:extLst>
  </p:cSld>
  <p:clrMapOvr>
    <a:masterClrMapping/>
  </p:clrMapOvr>
  <p:transition spd="slow" advClick="0" advTm="4368">
    <p:randomBar dir="vert"/>
    <p:sndAc>
      <p:stSnd>
        <p:snd r:embed="rId3" name="Parent Bookings Manual Mode019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49"/>
          <p:cNvPicPr/>
          <p:nvPr/>
        </p:nvPicPr>
        <p:blipFill rotWithShape="1">
          <a:blip r:embed="rId4" cstate="email"/>
          <a:srcRect/>
          <a:stretch/>
        </p:blipFill>
        <p:spPr bwMode="auto">
          <a:xfrm>
            <a:off x="1169865" y="1070247"/>
            <a:ext cx="6696743" cy="40324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1459800" y="5589240"/>
            <a:ext cx="6215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Go to your school’s website </a:t>
            </a:r>
          </a:p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click on the PTO link there.</a:t>
            </a:r>
            <a:endParaRPr lang="en-AU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943225" y="3524250"/>
            <a:ext cx="2019300" cy="90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AU"/>
          </a:p>
        </p:txBody>
      </p:sp>
      <p:sp>
        <p:nvSpPr>
          <p:cNvPr id="2" name="Rectangle 2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sp>
        <p:nvSpPr>
          <p:cNvPr id="3" name="Rectangle 2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  <p:sp>
        <p:nvSpPr>
          <p:cNvPr id="4" name="Rectangle 27"/>
          <p:cNvSpPr>
            <a:spLocks noChangeArrowheads="1"/>
          </p:cNvSpPr>
          <p:nvPr/>
        </p:nvSpPr>
        <p:spPr bwMode="auto">
          <a:xfrm>
            <a:off x="0" y="38004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2922399" y="4293096"/>
            <a:ext cx="641489" cy="648072"/>
          </a:xfrm>
          <a:prstGeom prst="ellipse">
            <a:avLst/>
          </a:prstGeom>
          <a:noFill/>
          <a:ln w="762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3076057"/>
      </p:ext>
    </p:extLst>
  </p:cSld>
  <p:clrMapOvr>
    <a:masterClrMapping/>
  </p:clrMapOvr>
  <p:transition spd="slow" advClick="0" advTm="4883">
    <p:wipe dir="r"/>
    <p:sndAc>
      <p:stSnd>
        <p:snd r:embed="rId3" name="Parent Bookings Manual Mode00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75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1" grpId="0" animBg="1"/>
      <p:bldP spid="5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 rotWithShape="1">
          <a:blip r:embed="rId4" cstate="email"/>
          <a:srcRect/>
          <a:stretch/>
        </p:blipFill>
        <p:spPr bwMode="auto">
          <a:xfrm>
            <a:off x="1011640" y="988407"/>
            <a:ext cx="7107898" cy="3952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3528" y="5694347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As you book more interviews they will be added</a:t>
            </a:r>
          </a:p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n-AU" sz="2400" b="1" dirty="0" smtClean="0">
                <a:solidFill>
                  <a:srgbClr val="C00000"/>
                </a:solidFill>
              </a:rPr>
              <a:t>in time order </a:t>
            </a: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 the list.</a:t>
            </a:r>
          </a:p>
        </p:txBody>
      </p:sp>
      <p:sp>
        <p:nvSpPr>
          <p:cNvPr id="12" name="Right Arrow 11"/>
          <p:cNvSpPr/>
          <p:nvPr/>
        </p:nvSpPr>
        <p:spPr>
          <a:xfrm>
            <a:off x="1781632" y="2803220"/>
            <a:ext cx="578768" cy="409756"/>
          </a:xfrm>
          <a:prstGeom prst="rightArrow">
            <a:avLst/>
          </a:prstGeom>
          <a:solidFill>
            <a:srgbClr val="CC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5956972"/>
      </p:ext>
    </p:extLst>
  </p:cSld>
  <p:clrMapOvr>
    <a:masterClrMapping/>
  </p:clrMapOvr>
  <p:transition spd="med" advClick="0" advTm="5943">
    <p:wipe dir="r"/>
    <p:sndAc>
      <p:stSnd>
        <p:snd r:embed="rId3" name="Parent Bookings Manual Mode020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59259E-6 L -0.00208 0.17685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" y="8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animBg="1"/>
      <p:bldP spid="1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 rotWithShape="1">
          <a:blip r:embed="rId4" cstate="email"/>
          <a:srcRect/>
          <a:stretch/>
        </p:blipFill>
        <p:spPr bwMode="auto">
          <a:xfrm>
            <a:off x="1011640" y="988407"/>
            <a:ext cx="7107898" cy="3952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3528" y="5478323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 may wish to change appointments </a:t>
            </a:r>
          </a:p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or cancel them as you continue.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049379" y="3046485"/>
            <a:ext cx="3356546" cy="1273009"/>
            <a:chOff x="5049379" y="3046485"/>
            <a:chExt cx="3356546" cy="1273009"/>
          </a:xfrm>
        </p:grpSpPr>
        <p:sp>
          <p:nvSpPr>
            <p:cNvPr id="5" name="Rounded Rectangle 4"/>
            <p:cNvSpPr/>
            <p:nvPr/>
          </p:nvSpPr>
          <p:spPr>
            <a:xfrm rot="16200000">
              <a:off x="4799453" y="3296411"/>
              <a:ext cx="1246609" cy="746758"/>
            </a:xfrm>
            <a:prstGeom prst="roundRect">
              <a:avLst/>
            </a:prstGeom>
            <a:solidFill>
              <a:srgbClr val="CC0000">
                <a:alpha val="17647"/>
              </a:srgbClr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cxnSp>
          <p:nvCxnSpPr>
            <p:cNvPr id="6" name="Straight Arrow Connector 5"/>
            <p:cNvCxnSpPr/>
            <p:nvPr/>
          </p:nvCxnSpPr>
          <p:spPr>
            <a:xfrm>
              <a:off x="5796137" y="3995894"/>
              <a:ext cx="576063" cy="0"/>
            </a:xfrm>
            <a:prstGeom prst="straightConnector1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Picture 7"/>
            <p:cNvPicPr/>
            <p:nvPr/>
          </p:nvPicPr>
          <p:blipFill rotWithShape="1">
            <a:blip r:embed="rId6" cstate="email"/>
            <a:srcRect/>
            <a:stretch/>
          </p:blipFill>
          <p:spPr bwMode="auto">
            <a:xfrm>
              <a:off x="6381709" y="3840479"/>
              <a:ext cx="2024216" cy="479015"/>
            </a:xfrm>
            <a:prstGeom prst="rect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86516795"/>
      </p:ext>
    </p:extLst>
  </p:cSld>
  <p:clrMapOvr>
    <a:masterClrMapping/>
  </p:clrMapOvr>
  <p:transition spd="med" advClick="0" advTm="4134">
    <p:wipe/>
    <p:sndAc>
      <p:stSnd>
        <p:snd r:embed="rId3" name="Parent Bookings Manual Mode021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 rotWithShape="1">
          <a:blip r:embed="rId4" cstate="email"/>
          <a:srcRect/>
          <a:stretch/>
        </p:blipFill>
        <p:spPr bwMode="auto">
          <a:xfrm>
            <a:off x="1011640" y="988407"/>
            <a:ext cx="7107898" cy="3952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3528" y="5478323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Some schools provide an option for a teacher to contact you if they have been booked out.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5796136" y="4275386"/>
            <a:ext cx="2866601" cy="510140"/>
            <a:chOff x="5796136" y="4275386"/>
            <a:chExt cx="2866601" cy="510140"/>
          </a:xfrm>
        </p:grpSpPr>
        <p:sp>
          <p:nvSpPr>
            <p:cNvPr id="5" name="Rounded Rectangle 4"/>
            <p:cNvSpPr/>
            <p:nvPr/>
          </p:nvSpPr>
          <p:spPr>
            <a:xfrm>
              <a:off x="5796136" y="4437112"/>
              <a:ext cx="864096" cy="186689"/>
            </a:xfrm>
            <a:prstGeom prst="roundRect">
              <a:avLst/>
            </a:prstGeom>
            <a:solidFill>
              <a:srgbClr val="CC0000">
                <a:alpha val="17647"/>
              </a:srgbClr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6" name="Picture 5"/>
            <p:cNvPicPr/>
            <p:nvPr/>
          </p:nvPicPr>
          <p:blipFill rotWithShape="1">
            <a:blip r:embed="rId6" cstate="email"/>
            <a:srcRect/>
            <a:stretch/>
          </p:blipFill>
          <p:spPr bwMode="auto">
            <a:xfrm>
              <a:off x="6966121" y="4275386"/>
              <a:ext cx="1696616" cy="5101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cxnSp>
          <p:nvCxnSpPr>
            <p:cNvPr id="7" name="Straight Arrow Connector 6"/>
            <p:cNvCxnSpPr>
              <a:stCxn id="5" idx="3"/>
              <a:endCxn id="6" idx="1"/>
            </p:cNvCxnSpPr>
            <p:nvPr/>
          </p:nvCxnSpPr>
          <p:spPr>
            <a:xfrm flipV="1">
              <a:off x="6660232" y="4530456"/>
              <a:ext cx="305889" cy="1"/>
            </a:xfrm>
            <a:prstGeom prst="straightConnector1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21849286"/>
      </p:ext>
    </p:extLst>
  </p:cSld>
  <p:clrMapOvr>
    <a:masterClrMapping/>
  </p:clrMapOvr>
  <p:transition spd="med" advClick="0" advTm="4820">
    <p:randomBar dir="vert"/>
    <p:sndAc>
      <p:stSnd>
        <p:snd r:embed="rId3" name="Parent Bookings Manual Mode022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/>
          <p:nvPr/>
        </p:nvPicPr>
        <p:blipFill rotWithShape="1">
          <a:blip r:embed="rId4" cstate="email"/>
          <a:srcRect/>
          <a:stretch/>
        </p:blipFill>
        <p:spPr bwMode="auto">
          <a:xfrm>
            <a:off x="1011640" y="988407"/>
            <a:ext cx="7107898" cy="39527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323528" y="5478323"/>
            <a:ext cx="84969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 will see this option (if it is available) </a:t>
            </a:r>
          </a:p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click ‘Select time’ for that teacher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4932040" y="4510255"/>
            <a:ext cx="3096344" cy="502921"/>
            <a:chOff x="4932040" y="4510255"/>
            <a:chExt cx="3096344" cy="502921"/>
          </a:xfrm>
        </p:grpSpPr>
        <p:pic>
          <p:nvPicPr>
            <p:cNvPr id="6" name="Picture 5"/>
            <p:cNvPicPr/>
            <p:nvPr/>
          </p:nvPicPr>
          <p:blipFill rotWithShape="1">
            <a:blip r:embed="rId6" cstate="email"/>
            <a:srcRect/>
            <a:stretch/>
          </p:blipFill>
          <p:spPr bwMode="auto">
            <a:xfrm>
              <a:off x="6170708" y="4510255"/>
              <a:ext cx="1857676" cy="502921"/>
            </a:xfrm>
            <a:prstGeom prst="rect">
              <a:avLst/>
            </a:prstGeom>
            <a:ln w="38100">
              <a:solidFill>
                <a:schemeClr val="accent5">
                  <a:lumMod val="75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7" name="Rounded Rectangle 6"/>
            <p:cNvSpPr/>
            <p:nvPr/>
          </p:nvSpPr>
          <p:spPr>
            <a:xfrm>
              <a:off x="4932040" y="4565193"/>
              <a:ext cx="864096" cy="313122"/>
            </a:xfrm>
            <a:prstGeom prst="roundRect">
              <a:avLst/>
            </a:prstGeom>
            <a:solidFill>
              <a:srgbClr val="CC0000">
                <a:alpha val="17647"/>
              </a:srgbClr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>
                <a:solidFill>
                  <a:prstClr val="white"/>
                </a:solidFill>
              </a:endParaRPr>
            </a:p>
          </p:txBody>
        </p:sp>
        <p:cxnSp>
          <p:nvCxnSpPr>
            <p:cNvPr id="8" name="Straight Arrow Connector 7"/>
            <p:cNvCxnSpPr>
              <a:stCxn id="7" idx="3"/>
              <a:endCxn id="6" idx="1"/>
            </p:cNvCxnSpPr>
            <p:nvPr/>
          </p:nvCxnSpPr>
          <p:spPr>
            <a:xfrm>
              <a:off x="5796136" y="4721754"/>
              <a:ext cx="374572" cy="39962"/>
            </a:xfrm>
            <a:prstGeom prst="straightConnector1">
              <a:avLst/>
            </a:prstGeom>
            <a:ln w="38100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Oval 12"/>
          <p:cNvSpPr/>
          <p:nvPr/>
        </p:nvSpPr>
        <p:spPr>
          <a:xfrm>
            <a:off x="7596336" y="4535690"/>
            <a:ext cx="432048" cy="37212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032703"/>
      </p:ext>
    </p:extLst>
  </p:cSld>
  <p:clrMapOvr>
    <a:masterClrMapping/>
  </p:clrMapOvr>
  <p:transition spd="med" advClick="0" advTm="7083">
    <p:randomBar dir="vert"/>
    <p:sndAc>
      <p:stSnd>
        <p:snd r:embed="rId3" name="Parent Bookings Manual Mode02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3569" y="4463508"/>
            <a:ext cx="8064896" cy="981715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 wrap="square" anchor="t" anchorCtr="0">
            <a:noAutofit/>
          </a:bodyPr>
          <a:lstStyle/>
          <a:p>
            <a:pPr algn="ctr"/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After you have finished making appointments, </a:t>
            </a:r>
          </a:p>
          <a:p>
            <a:pPr algn="ctr"/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click </a:t>
            </a:r>
            <a:r>
              <a:rPr lang="en-AU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on the print button.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59800" y="909688"/>
            <a:ext cx="6215320" cy="3371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467544" y="5589240"/>
            <a:ext cx="8280920" cy="936104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 wrap="square" anchor="t" anchorCtr="0">
            <a:noAutofit/>
          </a:bodyPr>
          <a:lstStyle/>
          <a:p>
            <a:pPr algn="ctr"/>
            <a:r>
              <a:rPr lang="en-AU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A small box will appear asking </a:t>
            </a:r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how you </a:t>
            </a:r>
            <a:r>
              <a:rPr lang="en-AU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will keep a </a:t>
            </a:r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record</a:t>
            </a:r>
          </a:p>
          <a:p>
            <a:pPr algn="ctr"/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 </a:t>
            </a:r>
            <a:r>
              <a:rPr lang="en-AU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of the interviews you booked.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2123728" y="1459694"/>
            <a:ext cx="360040" cy="313122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1640845" y="1721266"/>
            <a:ext cx="1418988" cy="699622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852027" y="1772816"/>
            <a:ext cx="4718665" cy="2508194"/>
            <a:chOff x="2852027" y="1772816"/>
            <a:chExt cx="4718665" cy="2508194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419871" y="1772816"/>
              <a:ext cx="4150821" cy="2508194"/>
            </a:xfrm>
            <a:prstGeom prst="rect">
              <a:avLst/>
            </a:prstGeom>
            <a:ln w="57150">
              <a:solidFill>
                <a:schemeClr val="accent5">
                  <a:lumMod val="75000"/>
                </a:schemeClr>
              </a:solidFill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13" name="Straight Arrow Connector 12"/>
            <p:cNvCxnSpPr>
              <a:stCxn id="10" idx="5"/>
            </p:cNvCxnSpPr>
            <p:nvPr/>
          </p:nvCxnSpPr>
          <p:spPr>
            <a:xfrm>
              <a:off x="2852027" y="2318431"/>
              <a:ext cx="567844" cy="544168"/>
            </a:xfrm>
            <a:prstGeom prst="straightConnector1">
              <a:avLst/>
            </a:prstGeom>
            <a:ln w="57150">
              <a:solidFill>
                <a:srgbClr val="C0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267672243"/>
      </p:ext>
    </p:extLst>
  </p:cSld>
  <p:clrMapOvr>
    <a:masterClrMapping/>
  </p:clrMapOvr>
  <p:transition spd="med" advClick="0" advTm="12620">
    <p:checker/>
    <p:sndAc>
      <p:stSnd>
        <p:snd r:embed="rId3" name="Parent Bookings Manual Mode024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5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75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11" grpId="0" animBg="1"/>
      <p:bldP spid="12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59800" y="909688"/>
            <a:ext cx="6215320" cy="3371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19871" y="1772816"/>
            <a:ext cx="4150821" cy="2508194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>
            <a:off x="3456148" y="3212976"/>
            <a:ext cx="432048" cy="37212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0" name="Oval 9"/>
          <p:cNvSpPr/>
          <p:nvPr/>
        </p:nvSpPr>
        <p:spPr>
          <a:xfrm>
            <a:off x="3491880" y="2654786"/>
            <a:ext cx="432048" cy="37212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/>
          <p:cNvSpPr/>
          <p:nvPr/>
        </p:nvSpPr>
        <p:spPr>
          <a:xfrm>
            <a:off x="1331640" y="4437112"/>
            <a:ext cx="6081263" cy="1146891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 wrap="square" anchor="t" anchorCtr="0">
            <a:noAutofit/>
          </a:bodyPr>
          <a:lstStyle/>
          <a:p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 </a:t>
            </a:r>
            <a:r>
              <a:rPr lang="en-AU" sz="2400" b="1" dirty="0" smtClean="0">
                <a:solidFill>
                  <a:srgbClr val="C00000"/>
                </a:solidFill>
              </a:rPr>
              <a:t>print</a:t>
            </a: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your interviews, click on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PDF report and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Download</a:t>
            </a:r>
          </a:p>
          <a:p>
            <a:endParaRPr lang="en-AU" sz="24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259632" y="5877272"/>
            <a:ext cx="6984776" cy="738664"/>
            <a:chOff x="1259632" y="5877272"/>
            <a:chExt cx="6984776" cy="738664"/>
          </a:xfrm>
        </p:grpSpPr>
        <p:sp>
          <p:nvSpPr>
            <p:cNvPr id="2" name="TextBox 1"/>
            <p:cNvSpPr txBox="1"/>
            <p:nvPr/>
          </p:nvSpPr>
          <p:spPr>
            <a:xfrm>
              <a:off x="1259632" y="5877272"/>
              <a:ext cx="698477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AU" sz="24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Then click the                     </a:t>
              </a:r>
              <a:r>
                <a:rPr lang="en-AU" sz="2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 </a:t>
              </a:r>
              <a:r>
                <a:rPr lang="en-AU" sz="24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button.</a:t>
              </a:r>
            </a:p>
            <a:p>
              <a:endParaRPr lang="en-AU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189513" y="5908218"/>
              <a:ext cx="1182758" cy="401102"/>
            </a:xfrm>
            <a:prstGeom prst="rect">
              <a:avLst/>
            </a:prstGeom>
            <a:ln w="38100">
              <a:noFill/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pic>
        <p:nvPicPr>
          <p:cNvPr id="13" name="Picture 12" descr="http://us.cdn4.123rf.com/168nwm/tombaky/tombaky0902/tombaky090200276/4376778-hand-and-arrow-cursor-vector.jpg"/>
          <p:cNvPicPr/>
          <p:nvPr/>
        </p:nvPicPr>
        <p:blipFill rotWithShape="1">
          <a:blip r:embed="rId8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000" b="96667" l="2381" r="38095">
                        <a14:foregroundMark x1="13690" y1="64667" x2="13690" y2="64667"/>
                        <a14:foregroundMark x1="8929" y1="44667" x2="31548" y2="70667"/>
                        <a14:foregroundMark x1="24405" y1="74667" x2="26190" y2="91333"/>
                        <a14:foregroundMark x1="17262" y1="79333" x2="17262" y2="79333"/>
                        <a14:foregroundMark x1="17262" y1="80000" x2="22619" y2="94000"/>
                        <a14:foregroundMark x1="5357" y1="46667" x2="6548" y2="84667"/>
                      </a14:backgroundRemoval>
                    </a14:imgEffect>
                    <a14:imgEffect>
                      <a14:saturation sat="3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0292134">
            <a:off x="7184565" y="4581294"/>
            <a:ext cx="283845" cy="390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52951203"/>
      </p:ext>
    </p:extLst>
  </p:cSld>
  <p:clrMapOvr>
    <a:masterClrMapping/>
  </p:clrMapOvr>
  <p:transition spd="med" advClick="0" advTm="7863">
    <p:randomBar dir="vert"/>
    <p:sndAc>
      <p:stSnd>
        <p:snd r:embed="rId3" name="Parent Bookings Manual Mode02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35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2.96296E-6 L -0.19965 -0.11551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83" y="-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25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6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59800" y="909688"/>
            <a:ext cx="6215320" cy="3371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73508" y="1790086"/>
            <a:ext cx="4197184" cy="2503010"/>
          </a:xfrm>
          <a:prstGeom prst="rect">
            <a:avLst/>
          </a:prstGeom>
          <a:noFill/>
          <a:ln w="57150">
            <a:solidFill>
              <a:srgbClr val="0F8CA9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3347864" y="1988839"/>
            <a:ext cx="432048" cy="37212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ectangle 10"/>
          <p:cNvSpPr/>
          <p:nvPr/>
        </p:nvSpPr>
        <p:spPr>
          <a:xfrm>
            <a:off x="539552" y="4581128"/>
            <a:ext cx="8136904" cy="1368152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 wrap="square" anchor="t" anchorCtr="0">
            <a:noAutofit/>
          </a:bodyPr>
          <a:lstStyle/>
          <a:p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To </a:t>
            </a:r>
            <a:r>
              <a:rPr lang="en-AU" sz="2400" b="1" dirty="0" smtClean="0">
                <a:solidFill>
                  <a:srgbClr val="C00000"/>
                </a:solidFill>
              </a:rPr>
              <a:t>send a copy </a:t>
            </a: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of</a:t>
            </a:r>
            <a:r>
              <a:rPr lang="en-A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your interviews by </a:t>
            </a:r>
            <a:r>
              <a:rPr lang="en-AU" sz="2400" b="1" dirty="0" smtClean="0">
                <a:solidFill>
                  <a:srgbClr val="C00000"/>
                </a:solidFill>
              </a:rPr>
              <a:t>email</a:t>
            </a: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click on</a:t>
            </a:r>
            <a:endParaRPr lang="en-AU" sz="16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PDF report and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Email</a:t>
            </a:r>
          </a:p>
          <a:p>
            <a:pPr marL="342900" indent="-342900">
              <a:buFont typeface="Arial" pitchFamily="34" charset="0"/>
              <a:buChar char="•"/>
            </a:pPr>
            <a:endParaRPr lang="en-AU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427984" y="2595349"/>
            <a:ext cx="432048" cy="37212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extBox 1"/>
          <p:cNvSpPr txBox="1"/>
          <p:nvPr/>
        </p:nvSpPr>
        <p:spPr>
          <a:xfrm>
            <a:off x="611560" y="5949280"/>
            <a:ext cx="77768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AU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then confirm which email address you would like it sent to.</a:t>
            </a:r>
          </a:p>
          <a:p>
            <a:endParaRPr lang="en-AU" dirty="0"/>
          </a:p>
        </p:txBody>
      </p:sp>
      <p:sp>
        <p:nvSpPr>
          <p:cNvPr id="12" name="TextBox 11"/>
          <p:cNvSpPr txBox="1"/>
          <p:nvPr/>
        </p:nvSpPr>
        <p:spPr>
          <a:xfrm>
            <a:off x="4067944" y="3306470"/>
            <a:ext cx="26642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</a:rPr>
              <a:t>your_email@home.com</a:t>
            </a:r>
            <a:endParaRPr lang="en-AU" sz="1600" b="1" dirty="0">
              <a:solidFill>
                <a:schemeClr val="tx1">
                  <a:lumMod val="65000"/>
                  <a:lumOff val="35000"/>
                </a:schemeClr>
              </a:solidFill>
              <a:latin typeface="+mj-lt"/>
            </a:endParaRPr>
          </a:p>
        </p:txBody>
      </p:sp>
      <p:pic>
        <p:nvPicPr>
          <p:cNvPr id="13" name="Picture 12" descr="http://us.cdn4.123rf.com/168nwm/tombaky/tombaky0902/tombaky090200276/4376778-hand-and-arrow-cursor-vector.jpg"/>
          <p:cNvPicPr/>
          <p:nvPr/>
        </p:nvPicPr>
        <p:blipFill rotWithShape="1"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4000" b="96667" l="2381" r="38095">
                        <a14:foregroundMark x1="13690" y1="64667" x2="13690" y2="64667"/>
                        <a14:foregroundMark x1="8929" y1="44667" x2="31548" y2="70667"/>
                        <a14:foregroundMark x1="24405" y1="74667" x2="26190" y2="91333"/>
                        <a14:foregroundMark x1="17262" y1="79333" x2="17262" y2="79333"/>
                        <a14:foregroundMark x1="17262" y1="80000" x2="22619" y2="94000"/>
                        <a14:foregroundMark x1="5357" y1="46667" x2="6548" y2="84667"/>
                      </a14:backgroundRemoval>
                    </a14:imgEffect>
                    <a14:imgEffect>
                      <a14:saturation sat="3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0292134">
            <a:off x="6074520" y="5049298"/>
            <a:ext cx="283845" cy="390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57937295"/>
      </p:ext>
    </p:extLst>
  </p:cSld>
  <p:clrMapOvr>
    <a:masterClrMapping/>
  </p:clrMapOvr>
  <p:transition spd="med" advClick="0" advTm="16334">
    <p:randomBar dir="vert"/>
    <p:sndAc>
      <p:stSnd>
        <p:snd r:embed="rId3" name="Parent Bookings Manual Mode02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25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750"/>
                            </p:stCondLst>
                            <p:childTnLst>
                              <p:par>
                                <p:cTn id="33" presetID="35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61111E-6 3.33333E-6 L -0.11025 -0.14699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21" y="-73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5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6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3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1" grpId="1" animBg="1"/>
      <p:bldP spid="10" grpId="0" animBg="1"/>
      <p:bldP spid="2" grpId="0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59800" y="909688"/>
            <a:ext cx="6215320" cy="33713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2"/>
          <p:cNvPicPr/>
          <p:nvPr/>
        </p:nvPicPr>
        <p:blipFill rotWithShape="1">
          <a:blip r:embed="rId5" cstate="email"/>
          <a:srcRect/>
          <a:stretch/>
        </p:blipFill>
        <p:spPr bwMode="auto">
          <a:xfrm>
            <a:off x="3429078" y="1772816"/>
            <a:ext cx="4141614" cy="2503931"/>
          </a:xfrm>
          <a:prstGeom prst="rect">
            <a:avLst/>
          </a:prstGeom>
          <a:ln w="57150">
            <a:solidFill>
              <a:schemeClr val="accent5">
                <a:lumMod val="7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Oval 8"/>
          <p:cNvSpPr/>
          <p:nvPr/>
        </p:nvSpPr>
        <p:spPr>
          <a:xfrm>
            <a:off x="3491880" y="3344905"/>
            <a:ext cx="432048" cy="37212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39552" y="4581128"/>
            <a:ext cx="8136904" cy="1296144"/>
          </a:xfrm>
          <a:prstGeom prst="rect">
            <a:avLst/>
          </a:prstGeom>
          <a:solidFill>
            <a:schemeClr val="bg1"/>
          </a:solidFill>
          <a:ln w="38100">
            <a:noFill/>
          </a:ln>
          <a:effectLst/>
        </p:spPr>
        <p:txBody>
          <a:bodyPr wrap="square" anchor="t" anchorCtr="0">
            <a:noAutofit/>
          </a:bodyPr>
          <a:lstStyle/>
          <a:p>
            <a:r>
              <a:rPr lang="en-AU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To </a:t>
            </a:r>
            <a:r>
              <a:rPr lang="en-AU" sz="2400" b="1" dirty="0" smtClean="0">
                <a:solidFill>
                  <a:srgbClr val="C00000"/>
                </a:solidFill>
              </a:rPr>
              <a:t>insert </a:t>
            </a:r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your </a:t>
            </a:r>
            <a:r>
              <a:rPr lang="en-AU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interviews </a:t>
            </a:r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into your </a:t>
            </a:r>
            <a:r>
              <a:rPr lang="en-AU" sz="2400" b="1" dirty="0" smtClean="0">
                <a:solidFill>
                  <a:srgbClr val="C00000"/>
                </a:solidFill>
              </a:rPr>
              <a:t>electronic calendar</a:t>
            </a:r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, </a:t>
            </a:r>
            <a:r>
              <a:rPr lang="en-AU" sz="2400" b="1" dirty="0">
                <a:solidFill>
                  <a:prstClr val="black">
                    <a:lumMod val="65000"/>
                    <a:lumOff val="35000"/>
                  </a:prstClr>
                </a:solidFill>
              </a:rPr>
              <a:t>click on</a:t>
            </a:r>
            <a:endParaRPr lang="en-AU" sz="16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Calendar appointments and</a:t>
            </a:r>
            <a:endParaRPr lang="en-AU" sz="2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Download</a:t>
            </a:r>
          </a:p>
          <a:p>
            <a:endParaRPr lang="en-AU" sz="1100" b="1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endParaRPr lang="en-AU" sz="240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endParaRPr lang="en-AU" sz="1050" b="1" dirty="0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4427984" y="2768841"/>
            <a:ext cx="432048" cy="372127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>
              <a:solidFill>
                <a:prstClr val="white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39552" y="5877272"/>
            <a:ext cx="8136904" cy="738664"/>
            <a:chOff x="539552" y="5877272"/>
            <a:chExt cx="8136904" cy="738664"/>
          </a:xfrm>
        </p:grpSpPr>
        <p:sp>
          <p:nvSpPr>
            <p:cNvPr id="4" name="TextBox 3"/>
            <p:cNvSpPr txBox="1"/>
            <p:nvPr/>
          </p:nvSpPr>
          <p:spPr>
            <a:xfrm>
              <a:off x="539552" y="5877272"/>
              <a:ext cx="8136904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/>
              <a:r>
                <a:rPr lang="en-AU" sz="24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then </a:t>
              </a:r>
              <a:r>
                <a:rPr lang="en-AU" sz="24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click on                         and follow </a:t>
              </a:r>
              <a:r>
                <a:rPr lang="en-AU" sz="2400" b="1" dirty="0">
                  <a:solidFill>
                    <a:prstClr val="black">
                      <a:lumMod val="65000"/>
                      <a:lumOff val="35000"/>
                    </a:prstClr>
                  </a:solidFill>
                </a:rPr>
                <a:t>the prompts.</a:t>
              </a:r>
            </a:p>
            <a:p>
              <a:endParaRPr lang="en-AU" dirty="0"/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483768" y="5906144"/>
              <a:ext cx="1182758" cy="401102"/>
            </a:xfrm>
            <a:prstGeom prst="rect">
              <a:avLst/>
            </a:prstGeom>
            <a:ln w="38100">
              <a:noFill/>
              <a:miter lim="800000"/>
              <a:headEnd/>
              <a:tailEnd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pic>
        <p:nvPicPr>
          <p:cNvPr id="12" name="Picture 11" descr="http://us.cdn4.123rf.com/168nwm/tombaky/tombaky0902/tombaky090200276/4376778-hand-and-arrow-cursor-vector.jpg"/>
          <p:cNvPicPr/>
          <p:nvPr/>
        </p:nvPicPr>
        <p:blipFill rotWithShape="1">
          <a:blip r:embed="rId8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4000" b="96667" l="2381" r="38095">
                        <a14:foregroundMark x1="13690" y1="64667" x2="13690" y2="64667"/>
                        <a14:foregroundMark x1="8929" y1="44667" x2="31548" y2="70667"/>
                        <a14:foregroundMark x1="24405" y1="74667" x2="26190" y2="91333"/>
                        <a14:foregroundMark x1="17262" y1="79333" x2="17262" y2="79333"/>
                        <a14:foregroundMark x1="17262" y1="80000" x2="22619" y2="94000"/>
                        <a14:foregroundMark x1="5357" y1="46667" x2="6548" y2="84667"/>
                      </a14:backgroundRemoval>
                    </a14:imgEffect>
                    <a14:imgEffect>
                      <a14:saturation sat="30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20292134">
            <a:off x="8018735" y="4072199"/>
            <a:ext cx="283845" cy="3905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26594236"/>
      </p:ext>
    </p:extLst>
  </p:cSld>
  <p:clrMapOvr>
    <a:masterClrMapping/>
  </p:clrMapOvr>
  <p:transition spd="slow" advClick="0" advTm="12246">
    <p:randomBar dir="vert"/>
    <p:sndAc>
      <p:stSnd>
        <p:snd r:embed="rId3" name="Parent Bookings Manual Mode027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35" presetClass="path" presetSubtype="0" accel="50000" decel="5000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1.11111E-6 -2.89017E-6 L -0.32153 -0.0381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76" y="-19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250"/>
                            </p:stCondLst>
                            <p:childTnLst>
                              <p:par>
                                <p:cTn id="28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6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0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0" y="188640"/>
            <a:ext cx="9144000" cy="1760042"/>
          </a:xfrm>
          <a:prstGeom prst="roundRect">
            <a:avLst>
              <a:gd name="adj" fmla="val 3362"/>
            </a:avLst>
          </a:prstGeom>
          <a:solidFill>
            <a:srgbClr val="E23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-27384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1547664" y="2440049"/>
            <a:ext cx="61926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AU" sz="5400" kern="0" dirty="0" smtClean="0">
                <a:solidFill>
                  <a:srgbClr val="2F5897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Franklin Gothic Demi" pitchFamily="34" charset="0"/>
              </a:rPr>
              <a:t>How easy is that?</a:t>
            </a:r>
            <a:endParaRPr lang="en-AU" kern="0" dirty="0">
              <a:solidFill>
                <a:sysClr val="windowText" lastClr="000000"/>
              </a:solidFill>
              <a:latin typeface="Franklin Gothic Demi" pitchFamily="34" charset="0"/>
            </a:endParaRPr>
          </a:p>
        </p:txBody>
      </p:sp>
      <p:pic>
        <p:nvPicPr>
          <p:cNvPr id="10" name="Picture 2" descr="P:\Marketing\graphics\PTO Logo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772" y="4941168"/>
            <a:ext cx="1378471" cy="1378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 useBgFill="1">
        <p:nvSpPr>
          <p:cNvPr id="14" name="Freeform 10"/>
          <p:cNvSpPr>
            <a:spLocks/>
          </p:cNvSpPr>
          <p:nvPr/>
        </p:nvSpPr>
        <p:spPr bwMode="hidden">
          <a:xfrm>
            <a:off x="-18400" y="620688"/>
            <a:ext cx="9162399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hidden">
          <a:xfrm>
            <a:off x="6111070" y="770758"/>
            <a:ext cx="3021192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7" name="Freeform 18"/>
          <p:cNvSpPr>
            <a:spLocks/>
          </p:cNvSpPr>
          <p:nvPr/>
        </p:nvSpPr>
        <p:spPr bwMode="hidden">
          <a:xfrm>
            <a:off x="2510425" y="706654"/>
            <a:ext cx="582355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8" name="Freeform 22"/>
          <p:cNvSpPr>
            <a:spLocks/>
          </p:cNvSpPr>
          <p:nvPr/>
        </p:nvSpPr>
        <p:spPr bwMode="hidden">
          <a:xfrm>
            <a:off x="2730372" y="937727"/>
            <a:ext cx="5743168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9" name="Freeform 26"/>
          <p:cNvSpPr>
            <a:spLocks/>
          </p:cNvSpPr>
          <p:nvPr/>
        </p:nvSpPr>
        <p:spPr bwMode="hidden">
          <a:xfrm>
            <a:off x="5651081" y="977251"/>
            <a:ext cx="3474483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013304"/>
      </p:ext>
    </p:extLst>
  </p:cSld>
  <p:clrMapOvr>
    <a:masterClrMapping/>
  </p:clrMapOvr>
  <p:transition spd="slow" advClick="0" advTm="3962">
    <p:fade/>
    <p:sndAc>
      <p:stSnd>
        <p:snd r:embed="rId3" name="Parent Bookings Manual Mode028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800" y="908720"/>
            <a:ext cx="6215320" cy="44096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459800" y="5589240"/>
            <a:ext cx="62153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Enter your login and PIN given to you by your school or retrieved by email.</a:t>
            </a:r>
            <a:endParaRPr lang="en-AU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2483768" y="2338917"/>
            <a:ext cx="1080120" cy="648072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79062069"/>
      </p:ext>
    </p:extLst>
  </p:cSld>
  <p:clrMapOvr>
    <a:masterClrMapping/>
  </p:clrMapOvr>
  <p:transition spd="slow" advClick="0" advTm="9064">
    <p:split orient="vert"/>
    <p:sndAc>
      <p:stSnd>
        <p:snd r:embed="rId3" name="Parent Bookings Manual Mode003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459800" y="5691486"/>
            <a:ext cx="6215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Next press the ‘Enter’ key or click ‘Log In’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9800" y="908720"/>
            <a:ext cx="6215320" cy="44096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ounded Rectangle 8"/>
          <p:cNvSpPr/>
          <p:nvPr/>
        </p:nvSpPr>
        <p:spPr>
          <a:xfrm>
            <a:off x="1904064" y="2662953"/>
            <a:ext cx="540060" cy="324036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7528408"/>
      </p:ext>
    </p:extLst>
  </p:cSld>
  <p:clrMapOvr>
    <a:masterClrMapping/>
  </p:clrMapOvr>
  <p:transition spd="slow" advClick="0" advTm="3292">
    <p:randomBar/>
    <p:sndAc>
      <p:stSnd>
        <p:snd r:embed="rId3" name="Parent Bookings Manual Mode004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8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908720"/>
            <a:ext cx="6408712" cy="44096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4391980" y="3861048"/>
            <a:ext cx="540060" cy="324036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8" name="Rectangle 7"/>
          <p:cNvSpPr/>
          <p:nvPr/>
        </p:nvSpPr>
        <p:spPr>
          <a:xfrm>
            <a:off x="899592" y="5661248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 welcome screen will appear with some instructions. </a:t>
            </a:r>
          </a:p>
        </p:txBody>
      </p:sp>
      <p:sp>
        <p:nvSpPr>
          <p:cNvPr id="6" name="Rectangle 5"/>
          <p:cNvSpPr/>
          <p:nvPr/>
        </p:nvSpPr>
        <p:spPr>
          <a:xfrm>
            <a:off x="2123728" y="6207695"/>
            <a:ext cx="49265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Please read these and then click ‘OK’.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4390420"/>
      </p:ext>
    </p:extLst>
  </p:cSld>
  <p:clrMapOvr>
    <a:masterClrMapping/>
  </p:clrMapOvr>
  <p:transition spd="slow" advClick="0" advTm="6240">
    <p:randomBar dir="vert"/>
    <p:sndAc>
      <p:stSnd>
        <p:snd r:embed="rId3" name="Parent Bookings Manual Mode005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59800" y="909687"/>
            <a:ext cx="6215320" cy="44086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1835696" y="1772816"/>
            <a:ext cx="864096" cy="324036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6" name="Group 5"/>
          <p:cNvGrpSpPr/>
          <p:nvPr/>
        </p:nvGrpSpPr>
        <p:grpSpPr>
          <a:xfrm>
            <a:off x="179512" y="1934834"/>
            <a:ext cx="2304256" cy="3758358"/>
            <a:chOff x="179512" y="1934834"/>
            <a:chExt cx="2304256" cy="3758358"/>
          </a:xfrm>
        </p:grpSpPr>
        <p:cxnSp>
          <p:nvCxnSpPr>
            <p:cNvPr id="3" name="Straight Arrow Connector 2"/>
            <p:cNvCxnSpPr>
              <a:stCxn id="9" idx="0"/>
              <a:endCxn id="8" idx="1"/>
            </p:cNvCxnSpPr>
            <p:nvPr/>
          </p:nvCxnSpPr>
          <p:spPr>
            <a:xfrm flipV="1">
              <a:off x="1331640" y="1934834"/>
              <a:ext cx="504056" cy="342038"/>
            </a:xfrm>
            <a:prstGeom prst="straightConnector1">
              <a:avLst/>
            </a:prstGeom>
            <a:ln w="28575">
              <a:solidFill>
                <a:srgbClr val="0E7F9A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Group 1"/>
            <p:cNvGrpSpPr/>
            <p:nvPr/>
          </p:nvGrpSpPr>
          <p:grpSpPr>
            <a:xfrm>
              <a:off x="179512" y="2276872"/>
              <a:ext cx="2304256" cy="3416320"/>
              <a:chOff x="179512" y="2276872"/>
              <a:chExt cx="2304256" cy="3416320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179512" y="2276872"/>
                <a:ext cx="2304256" cy="3416320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E7F9A"/>
                </a:solidFill>
              </a:ln>
              <a:effectLst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AU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Here you can find:</a:t>
                </a:r>
              </a:p>
              <a:p>
                <a:pPr algn="ctr"/>
                <a:r>
                  <a:rPr lang="en-AU" sz="8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 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en-AU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help button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endParaRPr lang="en-AU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endParaRPr lang="en-AU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endParaRPr lang="en-AU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en-AU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 school map button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endParaRPr lang="en-AU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endParaRPr lang="en-AU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endParaRPr lang="en-AU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r>
                  <a:rPr lang="en-AU" sz="16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</a:rPr>
                  <a:t>and a print button</a:t>
                </a:r>
              </a:p>
              <a:p>
                <a:pPr marL="285750" indent="-285750">
                  <a:buFont typeface="Arial" pitchFamily="34" charset="0"/>
                  <a:buChar char="•"/>
                </a:pPr>
                <a:endParaRPr lang="en-AU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endParaRPr lang="en-AU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  <a:p>
                <a:pPr marL="285750" indent="-285750">
                  <a:buFont typeface="Arial" pitchFamily="34" charset="0"/>
                  <a:buChar char="•"/>
                </a:pPr>
                <a:endParaRPr lang="en-AU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</a:endParaRPr>
              </a:p>
            </p:txBody>
          </p:sp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835361" y="2996952"/>
                <a:ext cx="438592" cy="41787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774644" y="4005044"/>
                <a:ext cx="506143" cy="5040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 rotWithShape="1"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764720" y="5044055"/>
                <a:ext cx="619037" cy="4731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2" name="Rectangle 11"/>
          <p:cNvSpPr/>
          <p:nvPr/>
        </p:nvSpPr>
        <p:spPr>
          <a:xfrm>
            <a:off x="1459800" y="5589240"/>
            <a:ext cx="6215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booking page will now appear.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267744" y="6135687"/>
            <a:ext cx="4690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AU" sz="2400" b="1" dirty="0" smtClean="0">
                <a:solidFill>
                  <a:prstClr val="black">
                    <a:lumMod val="65000"/>
                    <a:lumOff val="35000"/>
                  </a:prstClr>
                </a:solidFill>
              </a:rPr>
              <a:t>Let’s take a closer look at this page.</a:t>
            </a:r>
          </a:p>
        </p:txBody>
      </p:sp>
      <p:sp>
        <p:nvSpPr>
          <p:cNvPr id="15" name="Right Arrow 14"/>
          <p:cNvSpPr/>
          <p:nvPr/>
        </p:nvSpPr>
        <p:spPr>
          <a:xfrm>
            <a:off x="0" y="2996952"/>
            <a:ext cx="578768" cy="409756"/>
          </a:xfrm>
          <a:prstGeom prst="rightArrow">
            <a:avLst/>
          </a:prstGeom>
          <a:solidFill>
            <a:srgbClr val="CC0000"/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6354652"/>
      </p:ext>
    </p:extLst>
  </p:cSld>
  <p:clrMapOvr>
    <a:masterClrMapping/>
  </p:clrMapOvr>
  <p:transition spd="slow" advClick="0" advTm="15038">
    <p:split orient="vert"/>
    <p:sndAc>
      <p:stSnd>
        <p:snd r:embed="rId3" name="Parent Bookings Manual Mode006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42" presetClass="path" presetSubtype="0" accel="50000" decel="5000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77778E-6 1.85185E-6 L -0.00417 0.1381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30" presetID="42" presetClass="path" presetSubtype="0" accel="50000" decel="50000" fill="hold" grpId="2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17 0.13819 L -0.00417 0.30602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/>
      <p:bldP spid="15" grpId="0" animBg="1"/>
      <p:bldP spid="15" grpId="1" animBg="1"/>
      <p:bldP spid="15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59800" y="909687"/>
            <a:ext cx="6215320" cy="44086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2885262" y="2412030"/>
            <a:ext cx="3414929" cy="584922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Rectangle 5"/>
          <p:cNvSpPr/>
          <p:nvPr/>
        </p:nvSpPr>
        <p:spPr>
          <a:xfrm>
            <a:off x="1459800" y="5445224"/>
            <a:ext cx="6215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All your instructions are written here.</a:t>
            </a:r>
          </a:p>
        </p:txBody>
      </p:sp>
      <p:sp>
        <p:nvSpPr>
          <p:cNvPr id="7" name="Rectangle 6"/>
          <p:cNvSpPr/>
          <p:nvPr/>
        </p:nvSpPr>
        <p:spPr>
          <a:xfrm>
            <a:off x="611560" y="5982379"/>
            <a:ext cx="77768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‘Next’ button will move you through each step </a:t>
            </a:r>
          </a:p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of booking your interviews.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3055529" y="2643151"/>
            <a:ext cx="3023862" cy="1380326"/>
            <a:chOff x="3055529" y="2643151"/>
            <a:chExt cx="3023862" cy="1380326"/>
          </a:xfrm>
        </p:grpSpPr>
        <p:sp>
          <p:nvSpPr>
            <p:cNvPr id="8" name="Rounded Rectangle 7"/>
            <p:cNvSpPr/>
            <p:nvPr/>
          </p:nvSpPr>
          <p:spPr>
            <a:xfrm>
              <a:off x="4135412" y="2643151"/>
              <a:ext cx="1228676" cy="333037"/>
            </a:xfrm>
            <a:prstGeom prst="roundRect">
              <a:avLst/>
            </a:prstGeom>
            <a:solidFill>
              <a:srgbClr val="CC0000">
                <a:alpha val="17647"/>
              </a:srgbClr>
            </a:solidFill>
            <a:effectLst>
              <a:glow rad="228600">
                <a:schemeClr val="accent2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055529" y="3429083"/>
              <a:ext cx="3023862" cy="594394"/>
            </a:xfrm>
            <a:prstGeom prst="rect">
              <a:avLst/>
            </a:prstGeom>
            <a:ln w="38100">
              <a:solidFill>
                <a:schemeClr val="tx1"/>
              </a:solidFill>
              <a:miter lim="800000"/>
              <a:headEnd/>
              <a:tailEnd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3" name="Straight Arrow Connector 2"/>
            <p:cNvCxnSpPr/>
            <p:nvPr/>
          </p:nvCxnSpPr>
          <p:spPr>
            <a:xfrm>
              <a:off x="5075819" y="2978439"/>
              <a:ext cx="234085" cy="594577"/>
            </a:xfrm>
            <a:prstGeom prst="straightConnector1">
              <a:avLst/>
            </a:prstGeom>
            <a:ln w="57150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71672582"/>
      </p:ext>
    </p:extLst>
  </p:cSld>
  <p:clrMapOvr>
    <a:masterClrMapping/>
  </p:clrMapOvr>
  <p:transition spd="slow" advClick="0" advTm="6864">
    <p:randomBar dir="vert"/>
    <p:sndAc>
      <p:stSnd>
        <p:snd r:embed="rId3" name="Parent Booking Automatic Mode007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6" grpId="1"/>
      <p:bldP spid="6" grpId="2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59800" y="909687"/>
            <a:ext cx="6215320" cy="44086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683568" y="5445224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 the top of the screen you are told whether you are in </a:t>
            </a:r>
            <a:r>
              <a:rPr lang="en-AU" sz="2400" b="1" dirty="0" smtClean="0">
                <a:solidFill>
                  <a:srgbClr val="C00000"/>
                </a:solidFill>
              </a:rPr>
              <a:t>automatic</a:t>
            </a: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mode or </a:t>
            </a:r>
            <a:r>
              <a:rPr lang="en-AU" sz="2400" b="1" dirty="0" smtClean="0">
                <a:solidFill>
                  <a:srgbClr val="C00000"/>
                </a:solidFill>
              </a:rPr>
              <a:t>manual</a:t>
            </a: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mode.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275856" y="2398385"/>
            <a:ext cx="2414301" cy="166519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grpSp>
        <p:nvGrpSpPr>
          <p:cNvPr id="9" name="Group 8"/>
          <p:cNvGrpSpPr/>
          <p:nvPr/>
        </p:nvGrpSpPr>
        <p:grpSpPr>
          <a:xfrm>
            <a:off x="1403648" y="2481645"/>
            <a:ext cx="6734908" cy="1475926"/>
            <a:chOff x="1403648" y="2481645"/>
            <a:chExt cx="6734908" cy="1475926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403648" y="3234266"/>
              <a:ext cx="6734908" cy="723305"/>
            </a:xfrm>
            <a:prstGeom prst="rect">
              <a:avLst/>
            </a:prstGeom>
            <a:ln w="57150">
              <a:solidFill>
                <a:schemeClr val="accent5">
                  <a:lumMod val="75000"/>
                </a:schemeClr>
              </a:solidFill>
              <a:miter lim="800000"/>
              <a:headEnd/>
              <a:tailEnd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3" name="Straight Arrow Connector 2"/>
            <p:cNvCxnSpPr>
              <a:stCxn id="8" idx="3"/>
            </p:cNvCxnSpPr>
            <p:nvPr/>
          </p:nvCxnSpPr>
          <p:spPr>
            <a:xfrm>
              <a:off x="5690157" y="2481645"/>
              <a:ext cx="1004047" cy="1130961"/>
            </a:xfrm>
            <a:prstGeom prst="straightConnector1">
              <a:avLst/>
            </a:prstGeom>
            <a:ln w="57150">
              <a:solidFill>
                <a:schemeClr val="accent5">
                  <a:lumMod val="75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Rectangle 6"/>
          <p:cNvSpPr/>
          <p:nvPr/>
        </p:nvSpPr>
        <p:spPr>
          <a:xfrm>
            <a:off x="539552" y="6300028"/>
            <a:ext cx="80648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Click on the ‘Change’ button to switch between the two.</a:t>
            </a:r>
          </a:p>
        </p:txBody>
      </p:sp>
    </p:spTree>
    <p:extLst>
      <p:ext uri="{BB962C8B-B14F-4D97-AF65-F5344CB8AC3E}">
        <p14:creationId xmlns:p14="http://schemas.microsoft.com/office/powerpoint/2010/main" val="239003114"/>
      </p:ext>
    </p:extLst>
  </p:cSld>
  <p:clrMapOvr>
    <a:masterClrMapping/>
  </p:clrMapOvr>
  <p:transition spd="slow" advClick="0" advTm="8580">
    <p:randomBar dir="vert"/>
    <p:sndAc>
      <p:stSnd>
        <p:snd r:embed="rId3" name="Parent Bookings Manual Mode008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-9079" y="0"/>
            <a:ext cx="9153079" cy="620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015382" y="938105"/>
            <a:ext cx="7104156" cy="3614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2699792" y="2564904"/>
            <a:ext cx="2304256" cy="1987541"/>
          </a:xfrm>
          <a:prstGeom prst="roundRect">
            <a:avLst/>
          </a:prstGeom>
          <a:solidFill>
            <a:srgbClr val="CC0000">
              <a:alpha val="17647"/>
            </a:srgbClr>
          </a:solidFill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687677" y="5622339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Here you will see your children listed,</a:t>
            </a:r>
          </a:p>
          <a:p>
            <a:pPr algn="ctr"/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their classes and teachers.</a:t>
            </a:r>
          </a:p>
        </p:txBody>
      </p:sp>
      <p:sp>
        <p:nvSpPr>
          <p:cNvPr id="6" name="Rectangle 5"/>
          <p:cNvSpPr/>
          <p:nvPr/>
        </p:nvSpPr>
        <p:spPr>
          <a:xfrm>
            <a:off x="683568" y="4911551"/>
            <a:ext cx="7920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When you are in </a:t>
            </a:r>
            <a:r>
              <a:rPr lang="en-A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manual mode </a:t>
            </a:r>
            <a:r>
              <a:rPr lang="en-AU" sz="2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screen like this will appear.</a:t>
            </a:r>
          </a:p>
        </p:txBody>
      </p:sp>
    </p:spTree>
    <p:extLst>
      <p:ext uri="{BB962C8B-B14F-4D97-AF65-F5344CB8AC3E}">
        <p14:creationId xmlns:p14="http://schemas.microsoft.com/office/powerpoint/2010/main" val="3758626806"/>
      </p:ext>
    </p:extLst>
  </p:cSld>
  <p:clrMapOvr>
    <a:masterClrMapping/>
  </p:clrMapOvr>
  <p:transition spd="slow" advClick="0" advTm="9267">
    <p:wipe dir="r"/>
    <p:sndAc>
      <p:stSnd>
        <p:snd r:embed="rId3" name="Parent Bookings Manual Mode009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8D4F3B655754418036635D018F0AC5" ma:contentTypeVersion="1" ma:contentTypeDescription="Create a new document." ma:contentTypeScope="" ma:versionID="8ae7230fa296123a3ec17174bb72f6f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StartDate xmlns="http://schemas.microsoft.com/sharepoint/v3" xsi:nil="true"/>
    <PublishingExpiration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F4F774EA-7435-4578-ACA6-4C843D667483}"/>
</file>

<file path=customXml/itemProps2.xml><?xml version="1.0" encoding="utf-8"?>
<ds:datastoreItem xmlns:ds="http://schemas.openxmlformats.org/officeDocument/2006/customXml" ds:itemID="{07770FE3-3D29-45EC-9466-FC93FFCB4F76}"/>
</file>

<file path=customXml/itemProps3.xml><?xml version="1.0" encoding="utf-8"?>
<ds:datastoreItem xmlns:ds="http://schemas.openxmlformats.org/officeDocument/2006/customXml" ds:itemID="{8E34E92F-F87B-40D2-AAFF-23DDB6BD3A47}"/>
</file>

<file path=docProps/app.xml><?xml version="1.0" encoding="utf-8"?>
<Properties xmlns="http://schemas.openxmlformats.org/officeDocument/2006/extended-properties" xmlns:vt="http://schemas.openxmlformats.org/officeDocument/2006/docPropsVTypes">
  <TotalTime>950</TotalTime>
  <Words>1116</Words>
  <Application>Microsoft Office PowerPoint</Application>
  <PresentationFormat>On-screen Show (4:3)</PresentationFormat>
  <Paragraphs>162</Paragraphs>
  <Slides>28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Arial Narrow</vt:lpstr>
      <vt:lpstr>Calibri</vt:lpstr>
      <vt:lpstr>Franklin Gothic Demi</vt:lpstr>
      <vt:lpstr>Franklin Gothic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Bronwyn Cawley</dc:creator>
  <cp:lastModifiedBy>Julie-Anne Waters</cp:lastModifiedBy>
  <cp:revision>88</cp:revision>
  <dcterms:created xsi:type="dcterms:W3CDTF">2011-11-07T00:19:26Z</dcterms:created>
  <dcterms:modified xsi:type="dcterms:W3CDTF">2015-03-24T02:28:11Z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0x010100B58D4F3B655754418036635D018F0AC5</vt:lpwstr>
  </property>
</Properties>
</file>